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4.jpg" ContentType="image/jpeg"/>
  <Override PartName="/ppt/notesSlides/notesSlide2.xml" ContentType="application/vnd.openxmlformats-officedocument.presentationml.notesSlide+xml"/>
  <Override PartName="/ppt/media/image67.jpg" ContentType="image/jpeg"/>
  <Override PartName="/ppt/media/image68.jpg" ContentType="image/jpeg"/>
  <Override PartName="/ppt/notesSlides/notesSlide3.xml" ContentType="application/vnd.openxmlformats-officedocument.presentationml.notesSlide+xml"/>
  <Override PartName="/ppt/media/image69.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76"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8" r:id="rId29"/>
    <p:sldId id="285" r:id="rId30"/>
    <p:sldId id="291" r:id="rId31"/>
    <p:sldId id="292" r:id="rId32"/>
    <p:sldId id="286" r:id="rId33"/>
    <p:sldId id="289" r:id="rId34"/>
    <p:sldId id="290" r:id="rId35"/>
    <p:sldId id="293" r:id="rId36"/>
    <p:sldId id="294" r:id="rId37"/>
    <p:sldId id="295" r:id="rId38"/>
    <p:sldId id="287" r:id="rId39"/>
  </p:sldIdLst>
  <p:sldSz cx="9144000" cy="5143500" type="screen16x9"/>
  <p:notesSz cx="9144000" cy="51435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792"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B6B6395A-6F67-40CC-A2EC-DC343A10422B}" type="datetimeFigureOut">
              <a:rPr lang="es-ES" smtClean="0"/>
              <a:t>10/03/2025</a:t>
            </a:fld>
            <a:endParaRPr lang="es-ES"/>
          </a:p>
        </p:txBody>
      </p:sp>
      <p:sp>
        <p:nvSpPr>
          <p:cNvPr id="4" name="Marcador de imagen de diapositiva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E26FD4B5-8121-4C86-83E3-0615085C3D5A}" type="slidenum">
              <a:rPr lang="es-ES" smtClean="0"/>
              <a:t>‹Nº›</a:t>
            </a:fld>
            <a:endParaRPr lang="es-ES"/>
          </a:p>
        </p:txBody>
      </p:sp>
    </p:spTree>
    <p:extLst>
      <p:ext uri="{BB962C8B-B14F-4D97-AF65-F5344CB8AC3E}">
        <p14:creationId xmlns:p14="http://schemas.microsoft.com/office/powerpoint/2010/main" val="37631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3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689635a1621b6d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689635a1621b6d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803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689635a1621b6d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689635a1621b6d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9894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141508" y="1602559"/>
            <a:ext cx="4860983" cy="1608455"/>
          </a:xfrm>
          <a:prstGeom prst="rect">
            <a:avLst/>
          </a:prstGeom>
        </p:spPr>
        <p:txBody>
          <a:bodyPr wrap="square" lIns="0" tIns="0" rIns="0" bIns="0">
            <a:spAutoFit/>
          </a:bodyPr>
          <a:lstStyle>
            <a:lvl1pPr>
              <a:defRPr sz="3000" b="0" i="0">
                <a:solidFill>
                  <a:srgbClr val="482400"/>
                </a:solidFill>
                <a:latin typeface="Trebuchet MS"/>
                <a:cs typeface="Trebuchet MS"/>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3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482400"/>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3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482400"/>
                </a:solidFill>
                <a:latin typeface="Trebuchet MS"/>
                <a:cs typeface="Trebuchet MS"/>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482400"/>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extLst>
      <p:ext uri="{BB962C8B-B14F-4D97-AF65-F5344CB8AC3E}">
        <p14:creationId xmlns:p14="http://schemas.microsoft.com/office/powerpoint/2010/main" val="11511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extLst>
      <p:ext uri="{BB962C8B-B14F-4D97-AF65-F5344CB8AC3E}">
        <p14:creationId xmlns:p14="http://schemas.microsoft.com/office/powerpoint/2010/main" val="345697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extLst>
      <p:ext uri="{BB962C8B-B14F-4D97-AF65-F5344CB8AC3E}">
        <p14:creationId xmlns:p14="http://schemas.microsoft.com/office/powerpoint/2010/main" val="5892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extLst>
      <p:ext uri="{BB962C8B-B14F-4D97-AF65-F5344CB8AC3E}">
        <p14:creationId xmlns:p14="http://schemas.microsoft.com/office/powerpoint/2010/main" val="316522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1" cstate="print"/>
          <a:stretch>
            <a:fillRect/>
          </a:stretch>
        </p:blipFill>
        <p:spPr>
          <a:xfrm>
            <a:off x="0" y="0"/>
            <a:ext cx="9144000" cy="5143500"/>
          </a:xfrm>
          <a:prstGeom prst="rect">
            <a:avLst/>
          </a:prstGeom>
        </p:spPr>
      </p:pic>
      <p:sp>
        <p:nvSpPr>
          <p:cNvPr id="2" name="Holder 2"/>
          <p:cNvSpPr>
            <a:spLocks noGrp="1"/>
          </p:cNvSpPr>
          <p:nvPr>
            <p:ph type="title"/>
          </p:nvPr>
        </p:nvSpPr>
        <p:spPr>
          <a:xfrm>
            <a:off x="2223589" y="426610"/>
            <a:ext cx="4805045" cy="482600"/>
          </a:xfrm>
          <a:prstGeom prst="rect">
            <a:avLst/>
          </a:prstGeom>
        </p:spPr>
        <p:txBody>
          <a:bodyPr wrap="square" lIns="0" tIns="0" rIns="0" bIns="0">
            <a:spAutoFit/>
          </a:bodyPr>
          <a:lstStyle>
            <a:lvl1pPr>
              <a:defRPr sz="3000" b="0" i="0">
                <a:solidFill>
                  <a:srgbClr val="482400"/>
                </a:solidFill>
                <a:latin typeface="Trebuchet MS"/>
                <a:cs typeface="Trebuchet MS"/>
              </a:defRPr>
            </a:lvl1pPr>
          </a:lstStyle>
          <a:p>
            <a:endParaRPr/>
          </a:p>
        </p:txBody>
      </p:sp>
      <p:sp>
        <p:nvSpPr>
          <p:cNvPr id="3" name="Holder 3"/>
          <p:cNvSpPr>
            <a:spLocks noGrp="1"/>
          </p:cNvSpPr>
          <p:nvPr>
            <p:ph type="body" idx="1"/>
          </p:nvPr>
        </p:nvSpPr>
        <p:spPr>
          <a:xfrm>
            <a:off x="703676" y="1186177"/>
            <a:ext cx="7736647" cy="1620520"/>
          </a:xfrm>
          <a:prstGeom prst="rect">
            <a:avLst/>
          </a:prstGeom>
        </p:spPr>
        <p:txBody>
          <a:bodyPr wrap="square" lIns="0" tIns="0" rIns="0" bIns="0">
            <a:spAutoFit/>
          </a:bodyPr>
          <a:lstStyle>
            <a:lvl1pPr>
              <a:defRPr sz="130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3/10/2025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657" y="1831764"/>
            <a:ext cx="8520600" cy="841800"/>
          </a:xfrm>
        </p:spPr>
        <p:txBody>
          <a:bodyPr>
            <a:noAutofit/>
          </a:bodyPr>
          <a:lstStyle/>
          <a:p>
            <a:r>
              <a:rPr lang="es-ES" dirty="0"/>
              <a:t>MÁQUINAS DE ASEDIO Y ASALTO EN </a:t>
            </a:r>
            <a:r>
              <a:rPr lang="es-ES" dirty="0" smtClean="0"/>
              <a:t>LAS </a:t>
            </a:r>
            <a:r>
              <a:rPr lang="es-ES" dirty="0"/>
              <a:t>EDADES ANTIGUA Y MEDIA.</a:t>
            </a:r>
            <a:endParaRPr lang="es-ES" b="1" dirty="0"/>
          </a:p>
        </p:txBody>
      </p:sp>
      <p:sp>
        <p:nvSpPr>
          <p:cNvPr id="3" name="CuadroTexto 2"/>
          <p:cNvSpPr txBox="1"/>
          <p:nvPr/>
        </p:nvSpPr>
        <p:spPr>
          <a:xfrm>
            <a:off x="4260300" y="2949174"/>
            <a:ext cx="4695729" cy="1754326"/>
          </a:xfrm>
          <a:prstGeom prst="rect">
            <a:avLst/>
          </a:prstGeom>
          <a:noFill/>
        </p:spPr>
        <p:txBody>
          <a:bodyPr wrap="square" rtlCol="0">
            <a:spAutoFit/>
          </a:bodyPr>
          <a:lstStyle/>
          <a:p>
            <a:pPr algn="just"/>
            <a:r>
              <a:rPr lang="es-ES" b="1" dirty="0">
                <a:solidFill>
                  <a:srgbClr val="FF0000"/>
                </a:solidFill>
              </a:rPr>
              <a:t>Carmen Acosta Requena, Luis Cuadrado Schmidt, Eva Cuadrado Schmidt,  Mario Eduardo </a:t>
            </a:r>
            <a:r>
              <a:rPr lang="es-ES" b="1" dirty="0" err="1">
                <a:solidFill>
                  <a:srgbClr val="FF0000"/>
                </a:solidFill>
              </a:rPr>
              <a:t>Georgiu</a:t>
            </a:r>
            <a:r>
              <a:rPr lang="es-ES" b="1" dirty="0">
                <a:solidFill>
                  <a:srgbClr val="FF0000"/>
                </a:solidFill>
              </a:rPr>
              <a:t>, Ignacio Vázquez Iniesta, Pablo Amando Marcano, Juan Francisco </a:t>
            </a:r>
            <a:r>
              <a:rPr lang="es-ES" b="1" dirty="0" err="1">
                <a:solidFill>
                  <a:srgbClr val="FF0000"/>
                </a:solidFill>
              </a:rPr>
              <a:t>Yébenes</a:t>
            </a:r>
            <a:r>
              <a:rPr lang="es-ES" b="1" dirty="0">
                <a:solidFill>
                  <a:srgbClr val="FF0000"/>
                </a:solidFill>
              </a:rPr>
              <a:t> </a:t>
            </a:r>
            <a:r>
              <a:rPr lang="es-ES" b="1" dirty="0" smtClean="0">
                <a:solidFill>
                  <a:srgbClr val="FF0000"/>
                </a:solidFill>
              </a:rPr>
              <a:t>Machuca</a:t>
            </a:r>
            <a:endParaRPr lang="es-ES" dirty="0"/>
          </a:p>
          <a:p>
            <a:r>
              <a:rPr lang="es-ES" b="1" dirty="0" smtClean="0">
                <a:solidFill>
                  <a:srgbClr val="00B050"/>
                </a:solidFill>
              </a:rPr>
              <a:t>Luis </a:t>
            </a:r>
            <a:r>
              <a:rPr lang="es-ES" b="1" dirty="0">
                <a:solidFill>
                  <a:srgbClr val="00B050"/>
                </a:solidFill>
              </a:rPr>
              <a:t>Boué Monje y Nicolás García Galán.</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569162"/>
            <a:ext cx="2857500" cy="514350"/>
          </a:xfrm>
          <a:prstGeom prst="rect">
            <a:avLst/>
          </a:prstGeom>
        </p:spPr>
      </p:pic>
      <p:pic>
        <p:nvPicPr>
          <p:cNvPr id="5" name="Imagen 4"/>
          <p:cNvPicPr>
            <a:picLocks noChangeAspect="1"/>
          </p:cNvPicPr>
          <p:nvPr/>
        </p:nvPicPr>
        <p:blipFill>
          <a:blip r:embed="rId3"/>
          <a:stretch>
            <a:fillRect/>
          </a:stretch>
        </p:blipFill>
        <p:spPr>
          <a:xfrm>
            <a:off x="0" y="140647"/>
            <a:ext cx="1656000" cy="1440000"/>
          </a:xfrm>
          <a:prstGeom prst="rect">
            <a:avLst/>
          </a:prstGeom>
        </p:spPr>
      </p:pic>
      <p:pic>
        <p:nvPicPr>
          <p:cNvPr id="6" name="Imagen 5"/>
          <p:cNvPicPr>
            <a:picLocks noChangeAspect="1"/>
          </p:cNvPicPr>
          <p:nvPr/>
        </p:nvPicPr>
        <p:blipFill>
          <a:blip r:embed="rId4"/>
          <a:stretch>
            <a:fillRect/>
          </a:stretch>
        </p:blipFill>
        <p:spPr>
          <a:xfrm>
            <a:off x="7516506" y="140647"/>
            <a:ext cx="1487127" cy="1440000"/>
          </a:xfrm>
          <a:prstGeom prst="rect">
            <a:avLst/>
          </a:prstGeom>
        </p:spPr>
      </p:pic>
      <p:pic>
        <p:nvPicPr>
          <p:cNvPr id="7" name="Imagen 6"/>
          <p:cNvPicPr>
            <a:picLocks noChangeAspect="1"/>
          </p:cNvPicPr>
          <p:nvPr/>
        </p:nvPicPr>
        <p:blipFill>
          <a:blip r:embed="rId5"/>
          <a:stretch>
            <a:fillRect/>
          </a:stretch>
        </p:blipFill>
        <p:spPr>
          <a:xfrm>
            <a:off x="1531346" y="162084"/>
            <a:ext cx="5871990" cy="1111695"/>
          </a:xfrm>
          <a:prstGeom prst="rect">
            <a:avLst/>
          </a:prstGeom>
        </p:spPr>
      </p:pic>
    </p:spTree>
    <p:extLst>
      <p:ext uri="{BB962C8B-B14F-4D97-AF65-F5344CB8AC3E}">
        <p14:creationId xmlns:p14="http://schemas.microsoft.com/office/powerpoint/2010/main" val="15969160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3350" y="133350"/>
            <a:ext cx="3955415" cy="2218055"/>
            <a:chOff x="133350" y="133350"/>
            <a:chExt cx="3955415" cy="2218055"/>
          </a:xfrm>
        </p:grpSpPr>
        <p:pic>
          <p:nvPicPr>
            <p:cNvPr id="3" name="object 3"/>
            <p:cNvPicPr/>
            <p:nvPr/>
          </p:nvPicPr>
          <p:blipFill>
            <a:blip r:embed="rId2" cstate="print"/>
            <a:stretch>
              <a:fillRect/>
            </a:stretch>
          </p:blipFill>
          <p:spPr>
            <a:xfrm>
              <a:off x="152400" y="152400"/>
              <a:ext cx="3917149" cy="2179574"/>
            </a:xfrm>
            <a:prstGeom prst="rect">
              <a:avLst/>
            </a:prstGeom>
          </p:spPr>
        </p:pic>
        <p:sp>
          <p:nvSpPr>
            <p:cNvPr id="4" name="object 4"/>
            <p:cNvSpPr/>
            <p:nvPr/>
          </p:nvSpPr>
          <p:spPr>
            <a:xfrm>
              <a:off x="142875" y="142875"/>
              <a:ext cx="3936365" cy="2199005"/>
            </a:xfrm>
            <a:custGeom>
              <a:avLst/>
              <a:gdLst/>
              <a:ahLst/>
              <a:cxnLst/>
              <a:rect l="l" t="t" r="r" b="b"/>
              <a:pathLst>
                <a:path w="3936365" h="2199005">
                  <a:moveTo>
                    <a:pt x="0" y="0"/>
                  </a:moveTo>
                  <a:lnTo>
                    <a:pt x="3936199" y="0"/>
                  </a:lnTo>
                  <a:lnTo>
                    <a:pt x="3936199" y="2198624"/>
                  </a:lnTo>
                  <a:lnTo>
                    <a:pt x="0" y="2198624"/>
                  </a:lnTo>
                  <a:lnTo>
                    <a:pt x="0" y="0"/>
                  </a:lnTo>
                  <a:close/>
                </a:path>
              </a:pathLst>
            </a:custGeom>
            <a:ln w="19049">
              <a:solidFill>
                <a:srgbClr val="595959"/>
              </a:solidFill>
            </a:ln>
          </p:spPr>
          <p:txBody>
            <a:bodyPr wrap="square" lIns="0" tIns="0" rIns="0" bIns="0" rtlCol="0"/>
            <a:lstStyle/>
            <a:p>
              <a:endParaRPr/>
            </a:p>
          </p:txBody>
        </p:sp>
      </p:grpSp>
      <p:sp>
        <p:nvSpPr>
          <p:cNvPr id="5" name="object 5"/>
          <p:cNvSpPr txBox="1"/>
          <p:nvPr/>
        </p:nvSpPr>
        <p:spPr>
          <a:xfrm>
            <a:off x="80274" y="3061574"/>
            <a:ext cx="2089785" cy="1370330"/>
          </a:xfrm>
          <a:prstGeom prst="rect">
            <a:avLst/>
          </a:prstGeom>
          <a:ln w="19049">
            <a:solidFill>
              <a:srgbClr val="000000"/>
            </a:solidFill>
          </a:ln>
        </p:spPr>
        <p:txBody>
          <a:bodyPr vert="horz" wrap="square" lIns="0" tIns="80010" rIns="0" bIns="0" rtlCol="0">
            <a:spAutoFit/>
          </a:bodyPr>
          <a:lstStyle/>
          <a:p>
            <a:pPr marL="85725" marR="132080">
              <a:lnSpc>
                <a:spcPct val="100000"/>
              </a:lnSpc>
              <a:spcBef>
                <a:spcPts val="630"/>
              </a:spcBef>
            </a:pPr>
            <a:r>
              <a:rPr sz="1100" dirty="0">
                <a:latin typeface="Times New Roman"/>
                <a:cs typeface="Times New Roman"/>
              </a:rPr>
              <a:t>Para</a:t>
            </a:r>
            <a:r>
              <a:rPr sz="1100" spc="-30" dirty="0">
                <a:latin typeface="Times New Roman"/>
                <a:cs typeface="Times New Roman"/>
              </a:rPr>
              <a:t> </a:t>
            </a:r>
            <a:r>
              <a:rPr sz="1100" dirty="0">
                <a:latin typeface="Times New Roman"/>
                <a:cs typeface="Times New Roman"/>
              </a:rPr>
              <a:t>calcular</a:t>
            </a:r>
            <a:r>
              <a:rPr sz="1100" spc="-20" dirty="0">
                <a:latin typeface="Times New Roman"/>
                <a:cs typeface="Times New Roman"/>
              </a:rPr>
              <a:t> </a:t>
            </a:r>
            <a:r>
              <a:rPr sz="1100" dirty="0">
                <a:latin typeface="Times New Roman"/>
                <a:cs typeface="Times New Roman"/>
              </a:rPr>
              <a:t>exactamente</a:t>
            </a:r>
            <a:r>
              <a:rPr sz="1100" spc="-25" dirty="0">
                <a:latin typeface="Times New Roman"/>
                <a:cs typeface="Times New Roman"/>
              </a:rPr>
              <a:t> </a:t>
            </a:r>
            <a:r>
              <a:rPr sz="1100" spc="-10" dirty="0">
                <a:latin typeface="Times New Roman"/>
                <a:cs typeface="Times New Roman"/>
              </a:rPr>
              <a:t>cuánto </a:t>
            </a:r>
            <a:r>
              <a:rPr sz="1100" dirty="0">
                <a:latin typeface="Times New Roman"/>
                <a:cs typeface="Times New Roman"/>
              </a:rPr>
              <a:t>vale</a:t>
            </a:r>
            <a:r>
              <a:rPr sz="1100" spc="-20" dirty="0">
                <a:latin typeface="Times New Roman"/>
                <a:cs typeface="Times New Roman"/>
              </a:rPr>
              <a:t> </a:t>
            </a:r>
            <a:r>
              <a:rPr sz="1100" dirty="0">
                <a:latin typeface="Times New Roman"/>
                <a:cs typeface="Times New Roman"/>
              </a:rPr>
              <a:t>fijémonos</a:t>
            </a:r>
            <a:r>
              <a:rPr sz="1100" spc="-20" dirty="0">
                <a:latin typeface="Times New Roman"/>
                <a:cs typeface="Times New Roman"/>
              </a:rPr>
              <a:t> </a:t>
            </a:r>
            <a:r>
              <a:rPr sz="1100" dirty="0">
                <a:latin typeface="Times New Roman"/>
                <a:cs typeface="Times New Roman"/>
              </a:rPr>
              <a:t>en</a:t>
            </a:r>
            <a:r>
              <a:rPr sz="1100" spc="-15" dirty="0">
                <a:latin typeface="Times New Roman"/>
                <a:cs typeface="Times New Roman"/>
              </a:rPr>
              <a:t> </a:t>
            </a:r>
            <a:r>
              <a:rPr sz="1100" dirty="0">
                <a:latin typeface="Times New Roman"/>
                <a:cs typeface="Times New Roman"/>
              </a:rPr>
              <a:t>un</a:t>
            </a:r>
            <a:r>
              <a:rPr sz="1100" spc="-10" dirty="0">
                <a:latin typeface="Times New Roman"/>
                <a:cs typeface="Times New Roman"/>
              </a:rPr>
              <a:t> elemento </a:t>
            </a:r>
            <a:r>
              <a:rPr sz="1100" dirty="0">
                <a:latin typeface="Times New Roman"/>
                <a:cs typeface="Times New Roman"/>
              </a:rPr>
              <a:t>diferencial</a:t>
            </a:r>
            <a:r>
              <a:rPr sz="1100" spc="-40" dirty="0">
                <a:latin typeface="Times New Roman"/>
                <a:cs typeface="Times New Roman"/>
              </a:rPr>
              <a:t> </a:t>
            </a:r>
            <a:r>
              <a:rPr sz="1100" dirty="0">
                <a:latin typeface="Times New Roman"/>
                <a:cs typeface="Times New Roman"/>
              </a:rPr>
              <a:t>cualquiera</a:t>
            </a:r>
            <a:r>
              <a:rPr sz="1100" spc="-40" dirty="0">
                <a:latin typeface="Times New Roman"/>
                <a:cs typeface="Times New Roman"/>
              </a:rPr>
              <a:t> </a:t>
            </a:r>
            <a:r>
              <a:rPr sz="1100" dirty="0">
                <a:latin typeface="Times New Roman"/>
                <a:cs typeface="Times New Roman"/>
              </a:rPr>
              <a:t>de</a:t>
            </a:r>
            <a:r>
              <a:rPr sz="1100" spc="-35" dirty="0">
                <a:latin typeface="Times New Roman"/>
                <a:cs typeface="Times New Roman"/>
              </a:rPr>
              <a:t> </a:t>
            </a:r>
            <a:r>
              <a:rPr sz="1100" spc="-25" dirty="0">
                <a:latin typeface="Times New Roman"/>
                <a:cs typeface="Times New Roman"/>
              </a:rPr>
              <a:t>la </a:t>
            </a:r>
            <a:r>
              <a:rPr sz="1100" dirty="0">
                <a:latin typeface="Times New Roman"/>
                <a:cs typeface="Times New Roman"/>
              </a:rPr>
              <a:t>sección</a:t>
            </a:r>
            <a:r>
              <a:rPr sz="1100" spc="-5" dirty="0">
                <a:latin typeface="Times New Roman"/>
                <a:cs typeface="Times New Roman"/>
              </a:rPr>
              <a:t> </a:t>
            </a:r>
            <a:r>
              <a:rPr sz="1100" dirty="0">
                <a:latin typeface="Times New Roman"/>
                <a:cs typeface="Times New Roman"/>
              </a:rPr>
              <a:t>situado a</a:t>
            </a:r>
            <a:r>
              <a:rPr sz="1100" spc="-10" dirty="0">
                <a:latin typeface="Times New Roman"/>
                <a:cs typeface="Times New Roman"/>
              </a:rPr>
              <a:t> </a:t>
            </a:r>
            <a:r>
              <a:rPr sz="1100" dirty="0">
                <a:latin typeface="Times New Roman"/>
                <a:cs typeface="Times New Roman"/>
              </a:rPr>
              <a:t>una</a:t>
            </a:r>
            <a:r>
              <a:rPr sz="1100" spc="-5" dirty="0">
                <a:latin typeface="Times New Roman"/>
                <a:cs typeface="Times New Roman"/>
              </a:rPr>
              <a:t> </a:t>
            </a:r>
            <a:r>
              <a:rPr sz="1100" spc="-10" dirty="0">
                <a:latin typeface="Times New Roman"/>
                <a:cs typeface="Times New Roman"/>
              </a:rPr>
              <a:t>distancia </a:t>
            </a:r>
            <a:r>
              <a:rPr sz="1100" dirty="0">
                <a:latin typeface="Times New Roman"/>
                <a:cs typeface="Times New Roman"/>
              </a:rPr>
              <a:t>del</a:t>
            </a:r>
            <a:r>
              <a:rPr sz="1100" spc="-20" dirty="0">
                <a:latin typeface="Times New Roman"/>
                <a:cs typeface="Times New Roman"/>
              </a:rPr>
              <a:t> </a:t>
            </a:r>
            <a:r>
              <a:rPr sz="1100" dirty="0">
                <a:latin typeface="Times New Roman"/>
                <a:cs typeface="Times New Roman"/>
              </a:rPr>
              <a:t>centro</a:t>
            </a:r>
            <a:r>
              <a:rPr sz="1100" spc="-10" dirty="0">
                <a:latin typeface="Times New Roman"/>
                <a:cs typeface="Times New Roman"/>
              </a:rPr>
              <a:t> </a:t>
            </a:r>
            <a:r>
              <a:rPr sz="1100" dirty="0">
                <a:latin typeface="Times New Roman"/>
                <a:cs typeface="Times New Roman"/>
              </a:rPr>
              <a:t>sobre</a:t>
            </a:r>
            <a:r>
              <a:rPr sz="1100" spc="-15" dirty="0">
                <a:latin typeface="Times New Roman"/>
                <a:cs typeface="Times New Roman"/>
              </a:rPr>
              <a:t> </a:t>
            </a:r>
            <a:r>
              <a:rPr sz="1100" dirty="0">
                <a:latin typeface="Times New Roman"/>
                <a:cs typeface="Times New Roman"/>
              </a:rPr>
              <a:t>este</a:t>
            </a:r>
            <a:r>
              <a:rPr sz="1100" spc="-15" dirty="0">
                <a:latin typeface="Times New Roman"/>
                <a:cs typeface="Times New Roman"/>
              </a:rPr>
              <a:t> </a:t>
            </a:r>
            <a:r>
              <a:rPr sz="1100" spc="-10" dirty="0">
                <a:latin typeface="Times New Roman"/>
                <a:cs typeface="Times New Roman"/>
              </a:rPr>
              <a:t>elemento </a:t>
            </a:r>
            <a:r>
              <a:rPr sz="1100" dirty="0">
                <a:latin typeface="Times New Roman"/>
                <a:cs typeface="Times New Roman"/>
              </a:rPr>
              <a:t>actúa</a:t>
            </a:r>
            <a:r>
              <a:rPr sz="1100" spc="-20" dirty="0">
                <a:latin typeface="Times New Roman"/>
                <a:cs typeface="Times New Roman"/>
              </a:rPr>
              <a:t> </a:t>
            </a:r>
            <a:r>
              <a:rPr sz="1100" dirty="0">
                <a:latin typeface="Times New Roman"/>
                <a:cs typeface="Times New Roman"/>
              </a:rPr>
              <a:t>una</a:t>
            </a:r>
            <a:r>
              <a:rPr sz="1100" spc="-20" dirty="0">
                <a:latin typeface="Times New Roman"/>
                <a:cs typeface="Times New Roman"/>
              </a:rPr>
              <a:t> </a:t>
            </a:r>
            <a:r>
              <a:rPr sz="1100" dirty="0">
                <a:latin typeface="Times New Roman"/>
                <a:cs typeface="Times New Roman"/>
              </a:rPr>
              <a:t>tensión</a:t>
            </a:r>
            <a:r>
              <a:rPr sz="1100" spc="-10" dirty="0">
                <a:latin typeface="Times New Roman"/>
                <a:cs typeface="Times New Roman"/>
              </a:rPr>
              <a:t> </a:t>
            </a:r>
            <a:r>
              <a:rPr sz="1100" dirty="0">
                <a:latin typeface="Times New Roman"/>
                <a:cs typeface="Times New Roman"/>
              </a:rPr>
              <a:t>τ</a:t>
            </a:r>
            <a:r>
              <a:rPr sz="1100" spc="-20" dirty="0">
                <a:latin typeface="Times New Roman"/>
                <a:cs typeface="Times New Roman"/>
              </a:rPr>
              <a:t> </a:t>
            </a:r>
            <a:r>
              <a:rPr sz="1100" dirty="0">
                <a:latin typeface="Times New Roman"/>
                <a:cs typeface="Times New Roman"/>
              </a:rPr>
              <a:t>contraria</a:t>
            </a:r>
            <a:r>
              <a:rPr sz="1100" spc="-20" dirty="0">
                <a:latin typeface="Times New Roman"/>
                <a:cs typeface="Times New Roman"/>
              </a:rPr>
              <a:t> </a:t>
            </a:r>
            <a:r>
              <a:rPr sz="1100" spc="-25" dirty="0">
                <a:latin typeface="Times New Roman"/>
                <a:cs typeface="Times New Roman"/>
              </a:rPr>
              <a:t>al </a:t>
            </a:r>
            <a:r>
              <a:rPr sz="1100" dirty="0">
                <a:latin typeface="Times New Roman"/>
                <a:cs typeface="Times New Roman"/>
              </a:rPr>
              <a:t>movimiento</a:t>
            </a:r>
            <a:r>
              <a:rPr sz="1100" spc="-5" dirty="0">
                <a:latin typeface="Times New Roman"/>
                <a:cs typeface="Times New Roman"/>
              </a:rPr>
              <a:t> </a:t>
            </a:r>
            <a:r>
              <a:rPr sz="1100" dirty="0">
                <a:latin typeface="Times New Roman"/>
                <a:cs typeface="Times New Roman"/>
              </a:rPr>
              <a:t>del</a:t>
            </a:r>
            <a:r>
              <a:rPr sz="1100" spc="-10" dirty="0">
                <a:latin typeface="Times New Roman"/>
                <a:cs typeface="Times New Roman"/>
              </a:rPr>
              <a:t> </a:t>
            </a:r>
            <a:r>
              <a:rPr sz="1100" dirty="0">
                <a:latin typeface="Times New Roman"/>
                <a:cs typeface="Times New Roman"/>
              </a:rPr>
              <a:t>torsor </a:t>
            </a:r>
            <a:r>
              <a:rPr sz="1100" spc="-10" dirty="0">
                <a:latin typeface="Times New Roman"/>
                <a:cs typeface="Times New Roman"/>
              </a:rPr>
              <a:t>aplicado:</a:t>
            </a:r>
            <a:endParaRPr sz="1100">
              <a:latin typeface="Times New Roman"/>
              <a:cs typeface="Times New Roman"/>
            </a:endParaRPr>
          </a:p>
        </p:txBody>
      </p:sp>
      <p:pic>
        <p:nvPicPr>
          <p:cNvPr id="6" name="object 6"/>
          <p:cNvPicPr/>
          <p:nvPr/>
        </p:nvPicPr>
        <p:blipFill>
          <a:blip r:embed="rId3" cstate="print"/>
          <a:stretch>
            <a:fillRect/>
          </a:stretch>
        </p:blipFill>
        <p:spPr>
          <a:xfrm>
            <a:off x="2654825" y="2934550"/>
            <a:ext cx="1743550" cy="1623849"/>
          </a:xfrm>
          <a:prstGeom prst="rect">
            <a:avLst/>
          </a:prstGeom>
        </p:spPr>
      </p:pic>
      <p:pic>
        <p:nvPicPr>
          <p:cNvPr id="7" name="object 7"/>
          <p:cNvPicPr/>
          <p:nvPr/>
        </p:nvPicPr>
        <p:blipFill>
          <a:blip r:embed="rId4" cstate="print"/>
          <a:stretch>
            <a:fillRect/>
          </a:stretch>
        </p:blipFill>
        <p:spPr>
          <a:xfrm>
            <a:off x="4618700" y="1239125"/>
            <a:ext cx="4440824" cy="327297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5859" y="837848"/>
            <a:ext cx="1088390" cy="986790"/>
          </a:xfrm>
          <a:custGeom>
            <a:avLst/>
            <a:gdLst/>
            <a:ahLst/>
            <a:cxnLst/>
            <a:rect l="l" t="t" r="r" b="b"/>
            <a:pathLst>
              <a:path w="1088389" h="986789">
                <a:moveTo>
                  <a:pt x="5076" y="0"/>
                </a:moveTo>
                <a:lnTo>
                  <a:pt x="4479" y="136234"/>
                </a:lnTo>
                <a:lnTo>
                  <a:pt x="4149" y="172007"/>
                </a:lnTo>
                <a:lnTo>
                  <a:pt x="3776" y="207991"/>
                </a:lnTo>
                <a:lnTo>
                  <a:pt x="3394" y="244245"/>
                </a:lnTo>
                <a:lnTo>
                  <a:pt x="3036" y="280830"/>
                </a:lnTo>
                <a:lnTo>
                  <a:pt x="2652" y="329699"/>
                </a:lnTo>
                <a:lnTo>
                  <a:pt x="2289" y="377165"/>
                </a:lnTo>
                <a:lnTo>
                  <a:pt x="1934" y="423691"/>
                </a:lnTo>
                <a:lnTo>
                  <a:pt x="1576" y="469739"/>
                </a:lnTo>
                <a:lnTo>
                  <a:pt x="1200" y="515774"/>
                </a:lnTo>
                <a:lnTo>
                  <a:pt x="796" y="562258"/>
                </a:lnTo>
                <a:lnTo>
                  <a:pt x="858" y="597998"/>
                </a:lnTo>
                <a:lnTo>
                  <a:pt x="995" y="632291"/>
                </a:lnTo>
                <a:lnTo>
                  <a:pt x="1132" y="665166"/>
                </a:lnTo>
                <a:lnTo>
                  <a:pt x="1194" y="696650"/>
                </a:lnTo>
                <a:lnTo>
                  <a:pt x="1334" y="711825"/>
                </a:lnTo>
                <a:lnTo>
                  <a:pt x="1381" y="726659"/>
                </a:lnTo>
                <a:lnTo>
                  <a:pt x="1334" y="741147"/>
                </a:lnTo>
                <a:lnTo>
                  <a:pt x="1194" y="755285"/>
                </a:lnTo>
                <a:lnTo>
                  <a:pt x="1163" y="770823"/>
                </a:lnTo>
                <a:lnTo>
                  <a:pt x="1094" y="786221"/>
                </a:lnTo>
                <a:lnTo>
                  <a:pt x="1026" y="801469"/>
                </a:lnTo>
                <a:lnTo>
                  <a:pt x="995" y="816558"/>
                </a:lnTo>
                <a:lnTo>
                  <a:pt x="731" y="846728"/>
                </a:lnTo>
                <a:lnTo>
                  <a:pt x="522" y="876332"/>
                </a:lnTo>
                <a:lnTo>
                  <a:pt x="351" y="905404"/>
                </a:lnTo>
                <a:lnTo>
                  <a:pt x="198" y="933977"/>
                </a:lnTo>
                <a:lnTo>
                  <a:pt x="83" y="946664"/>
                </a:lnTo>
                <a:lnTo>
                  <a:pt x="24" y="958678"/>
                </a:lnTo>
                <a:lnTo>
                  <a:pt x="3" y="970040"/>
                </a:lnTo>
                <a:lnTo>
                  <a:pt x="0" y="980766"/>
                </a:lnTo>
                <a:lnTo>
                  <a:pt x="36733" y="981363"/>
                </a:lnTo>
                <a:lnTo>
                  <a:pt x="66996" y="981761"/>
                </a:lnTo>
                <a:lnTo>
                  <a:pt x="166646" y="983603"/>
                </a:lnTo>
                <a:lnTo>
                  <a:pt x="191702" y="983893"/>
                </a:lnTo>
                <a:lnTo>
                  <a:pt x="217056" y="984095"/>
                </a:lnTo>
                <a:lnTo>
                  <a:pt x="242018" y="984212"/>
                </a:lnTo>
                <a:lnTo>
                  <a:pt x="265897" y="984250"/>
                </a:lnTo>
                <a:lnTo>
                  <a:pt x="309171" y="984003"/>
                </a:lnTo>
                <a:lnTo>
                  <a:pt x="347068" y="983653"/>
                </a:lnTo>
                <a:lnTo>
                  <a:pt x="380019" y="983340"/>
                </a:lnTo>
                <a:lnTo>
                  <a:pt x="408453" y="983205"/>
                </a:lnTo>
                <a:lnTo>
                  <a:pt x="453848" y="983429"/>
                </a:lnTo>
                <a:lnTo>
                  <a:pt x="518852" y="984338"/>
                </a:lnTo>
                <a:lnTo>
                  <a:pt x="550057" y="984916"/>
                </a:lnTo>
                <a:lnTo>
                  <a:pt x="581962" y="985447"/>
                </a:lnTo>
                <a:lnTo>
                  <a:pt x="614571" y="985843"/>
                </a:lnTo>
                <a:lnTo>
                  <a:pt x="647821" y="986291"/>
                </a:lnTo>
                <a:lnTo>
                  <a:pt x="732787" y="986291"/>
                </a:lnTo>
                <a:lnTo>
                  <a:pt x="754903" y="986328"/>
                </a:lnTo>
                <a:lnTo>
                  <a:pt x="776446" y="986360"/>
                </a:lnTo>
                <a:lnTo>
                  <a:pt x="797400" y="986382"/>
                </a:lnTo>
                <a:lnTo>
                  <a:pt x="817753" y="986391"/>
                </a:lnTo>
                <a:lnTo>
                  <a:pt x="845435" y="986372"/>
                </a:lnTo>
                <a:lnTo>
                  <a:pt x="896953" y="986223"/>
                </a:lnTo>
                <a:lnTo>
                  <a:pt x="958002" y="985758"/>
                </a:lnTo>
                <a:lnTo>
                  <a:pt x="1019585" y="984979"/>
                </a:lnTo>
                <a:lnTo>
                  <a:pt x="1062440" y="983935"/>
                </a:lnTo>
                <a:lnTo>
                  <a:pt x="1087981" y="981961"/>
                </a:lnTo>
                <a:lnTo>
                  <a:pt x="1085417" y="981206"/>
                </a:lnTo>
                <a:lnTo>
                  <a:pt x="1045274" y="978924"/>
                </a:lnTo>
                <a:lnTo>
                  <a:pt x="993782" y="977605"/>
                </a:lnTo>
                <a:lnTo>
                  <a:pt x="924371" y="976286"/>
                </a:lnTo>
                <a:lnTo>
                  <a:pt x="737914" y="973399"/>
                </a:lnTo>
                <a:lnTo>
                  <a:pt x="682763" y="972802"/>
                </a:lnTo>
                <a:lnTo>
                  <a:pt x="654391" y="972404"/>
                </a:lnTo>
                <a:lnTo>
                  <a:pt x="628658" y="972205"/>
                </a:lnTo>
                <a:lnTo>
                  <a:pt x="506908" y="969716"/>
                </a:lnTo>
                <a:lnTo>
                  <a:pt x="491265" y="969552"/>
                </a:lnTo>
                <a:lnTo>
                  <a:pt x="471916" y="969337"/>
                </a:lnTo>
                <a:lnTo>
                  <a:pt x="449133" y="969149"/>
                </a:lnTo>
                <a:lnTo>
                  <a:pt x="423186" y="969069"/>
                </a:lnTo>
                <a:lnTo>
                  <a:pt x="417263" y="969069"/>
                </a:lnTo>
                <a:lnTo>
                  <a:pt x="411141" y="969069"/>
                </a:lnTo>
                <a:lnTo>
                  <a:pt x="404819" y="969119"/>
                </a:lnTo>
                <a:lnTo>
                  <a:pt x="370541" y="969365"/>
                </a:lnTo>
                <a:lnTo>
                  <a:pt x="334568" y="969747"/>
                </a:lnTo>
                <a:lnTo>
                  <a:pt x="297410" y="970176"/>
                </a:lnTo>
                <a:lnTo>
                  <a:pt x="259576" y="970562"/>
                </a:lnTo>
                <a:lnTo>
                  <a:pt x="255345" y="970562"/>
                </a:lnTo>
                <a:lnTo>
                  <a:pt x="251064" y="970562"/>
                </a:lnTo>
                <a:lnTo>
                  <a:pt x="246734" y="970562"/>
                </a:lnTo>
                <a:lnTo>
                  <a:pt x="210940" y="970400"/>
                </a:lnTo>
                <a:lnTo>
                  <a:pt x="171680" y="969977"/>
                </a:lnTo>
                <a:lnTo>
                  <a:pt x="128434" y="969386"/>
                </a:lnTo>
                <a:lnTo>
                  <a:pt x="80685" y="968720"/>
                </a:lnTo>
                <a:lnTo>
                  <a:pt x="22846" y="968073"/>
                </a:lnTo>
                <a:lnTo>
                  <a:pt x="12841" y="968073"/>
                </a:lnTo>
                <a:lnTo>
                  <a:pt x="13040" y="935222"/>
                </a:lnTo>
                <a:lnTo>
                  <a:pt x="13082" y="906209"/>
                </a:lnTo>
                <a:lnTo>
                  <a:pt x="13190" y="876786"/>
                </a:lnTo>
                <a:lnTo>
                  <a:pt x="13334" y="846915"/>
                </a:lnTo>
                <a:lnTo>
                  <a:pt x="13488" y="816558"/>
                </a:lnTo>
                <a:lnTo>
                  <a:pt x="13520" y="800915"/>
                </a:lnTo>
                <a:lnTo>
                  <a:pt x="13588" y="785225"/>
                </a:lnTo>
                <a:lnTo>
                  <a:pt x="13656" y="769423"/>
                </a:lnTo>
                <a:lnTo>
                  <a:pt x="13687" y="753444"/>
                </a:lnTo>
                <a:lnTo>
                  <a:pt x="13656" y="736205"/>
                </a:lnTo>
                <a:lnTo>
                  <a:pt x="13588" y="719130"/>
                </a:lnTo>
                <a:lnTo>
                  <a:pt x="13520" y="702214"/>
                </a:lnTo>
                <a:lnTo>
                  <a:pt x="13488" y="685451"/>
                </a:lnTo>
                <a:lnTo>
                  <a:pt x="13167" y="652313"/>
                </a:lnTo>
                <a:lnTo>
                  <a:pt x="12897" y="619736"/>
                </a:lnTo>
                <a:lnTo>
                  <a:pt x="12711" y="587737"/>
                </a:lnTo>
                <a:lnTo>
                  <a:pt x="12642" y="556335"/>
                </a:lnTo>
                <a:lnTo>
                  <a:pt x="12789" y="502235"/>
                </a:lnTo>
                <a:lnTo>
                  <a:pt x="12982" y="447312"/>
                </a:lnTo>
                <a:lnTo>
                  <a:pt x="13205" y="391623"/>
                </a:lnTo>
                <a:lnTo>
                  <a:pt x="13445" y="335230"/>
                </a:lnTo>
                <a:lnTo>
                  <a:pt x="13687" y="278192"/>
                </a:lnTo>
                <a:lnTo>
                  <a:pt x="14160" y="205856"/>
                </a:lnTo>
                <a:lnTo>
                  <a:pt x="14484" y="130908"/>
                </a:lnTo>
                <a:lnTo>
                  <a:pt x="14683" y="9407"/>
                </a:lnTo>
                <a:lnTo>
                  <a:pt x="24489" y="9407"/>
                </a:lnTo>
                <a:lnTo>
                  <a:pt x="326175" y="9606"/>
                </a:lnTo>
                <a:lnTo>
                  <a:pt x="492622" y="9606"/>
                </a:lnTo>
                <a:lnTo>
                  <a:pt x="506382" y="9622"/>
                </a:lnTo>
                <a:lnTo>
                  <a:pt x="520161" y="9656"/>
                </a:lnTo>
                <a:lnTo>
                  <a:pt x="534032" y="9690"/>
                </a:lnTo>
                <a:lnTo>
                  <a:pt x="548072" y="9706"/>
                </a:lnTo>
                <a:lnTo>
                  <a:pt x="555166" y="9697"/>
                </a:lnTo>
                <a:lnTo>
                  <a:pt x="660314" y="8760"/>
                </a:lnTo>
                <a:lnTo>
                  <a:pt x="680246" y="8499"/>
                </a:lnTo>
                <a:lnTo>
                  <a:pt x="699935" y="8312"/>
                </a:lnTo>
                <a:lnTo>
                  <a:pt x="719363" y="8200"/>
                </a:lnTo>
                <a:lnTo>
                  <a:pt x="738511" y="8163"/>
                </a:lnTo>
                <a:lnTo>
                  <a:pt x="746774" y="8113"/>
                </a:lnTo>
                <a:lnTo>
                  <a:pt x="755136" y="8063"/>
                </a:lnTo>
                <a:lnTo>
                  <a:pt x="763598" y="8063"/>
                </a:lnTo>
                <a:lnTo>
                  <a:pt x="776358" y="8079"/>
                </a:lnTo>
                <a:lnTo>
                  <a:pt x="789226" y="8113"/>
                </a:lnTo>
                <a:lnTo>
                  <a:pt x="802159" y="8147"/>
                </a:lnTo>
                <a:lnTo>
                  <a:pt x="815115" y="8163"/>
                </a:lnTo>
                <a:lnTo>
                  <a:pt x="854100" y="8497"/>
                </a:lnTo>
                <a:lnTo>
                  <a:pt x="893262" y="8860"/>
                </a:lnTo>
                <a:lnTo>
                  <a:pt x="932610" y="9185"/>
                </a:lnTo>
                <a:lnTo>
                  <a:pt x="972155" y="9407"/>
                </a:lnTo>
                <a:lnTo>
                  <a:pt x="1031387" y="9407"/>
                </a:lnTo>
                <a:lnTo>
                  <a:pt x="1078574" y="9208"/>
                </a:lnTo>
                <a:lnTo>
                  <a:pt x="1078574" y="18765"/>
                </a:lnTo>
                <a:lnTo>
                  <a:pt x="1078574" y="178294"/>
                </a:lnTo>
                <a:lnTo>
                  <a:pt x="1078428" y="212954"/>
                </a:lnTo>
                <a:lnTo>
                  <a:pt x="1078300" y="247045"/>
                </a:lnTo>
                <a:lnTo>
                  <a:pt x="1078210" y="280558"/>
                </a:lnTo>
                <a:lnTo>
                  <a:pt x="1078176" y="313482"/>
                </a:lnTo>
                <a:lnTo>
                  <a:pt x="1078107" y="344971"/>
                </a:lnTo>
                <a:lnTo>
                  <a:pt x="1077927" y="375819"/>
                </a:lnTo>
                <a:lnTo>
                  <a:pt x="1077672" y="406248"/>
                </a:lnTo>
                <a:lnTo>
                  <a:pt x="1077379" y="436476"/>
                </a:lnTo>
                <a:lnTo>
                  <a:pt x="1077058" y="466646"/>
                </a:lnTo>
                <a:lnTo>
                  <a:pt x="1076788" y="496704"/>
                </a:lnTo>
                <a:lnTo>
                  <a:pt x="1076602" y="526463"/>
                </a:lnTo>
                <a:lnTo>
                  <a:pt x="1076533" y="555737"/>
                </a:lnTo>
                <a:lnTo>
                  <a:pt x="1076682" y="583954"/>
                </a:lnTo>
                <a:lnTo>
                  <a:pt x="1076832" y="611050"/>
                </a:lnTo>
                <a:lnTo>
                  <a:pt x="1076981" y="637045"/>
                </a:lnTo>
                <a:lnTo>
                  <a:pt x="1077130" y="661957"/>
                </a:lnTo>
                <a:lnTo>
                  <a:pt x="1077309" y="685733"/>
                </a:lnTo>
                <a:lnTo>
                  <a:pt x="1077473" y="708404"/>
                </a:lnTo>
                <a:lnTo>
                  <a:pt x="1077627" y="730000"/>
                </a:lnTo>
                <a:lnTo>
                  <a:pt x="1077777" y="750557"/>
                </a:lnTo>
                <a:lnTo>
                  <a:pt x="1077924" y="770869"/>
                </a:lnTo>
                <a:lnTo>
                  <a:pt x="1078051" y="790607"/>
                </a:lnTo>
                <a:lnTo>
                  <a:pt x="1078141" y="809570"/>
                </a:lnTo>
                <a:lnTo>
                  <a:pt x="1078176" y="827559"/>
                </a:lnTo>
                <a:lnTo>
                  <a:pt x="1078516" y="860748"/>
                </a:lnTo>
                <a:lnTo>
                  <a:pt x="1079366" y="915236"/>
                </a:lnTo>
                <a:lnTo>
                  <a:pt x="1081187" y="965006"/>
                </a:lnTo>
                <a:lnTo>
                  <a:pt x="1082854" y="975241"/>
                </a:lnTo>
                <a:lnTo>
                  <a:pt x="1083841" y="972768"/>
                </a:lnTo>
                <a:lnTo>
                  <a:pt x="1086477" y="916537"/>
                </a:lnTo>
                <a:lnTo>
                  <a:pt x="1087271" y="861845"/>
                </a:lnTo>
                <a:lnTo>
                  <a:pt x="1087701" y="810286"/>
                </a:lnTo>
                <a:lnTo>
                  <a:pt x="1087863" y="771211"/>
                </a:lnTo>
                <a:lnTo>
                  <a:pt x="1087981" y="749760"/>
                </a:lnTo>
                <a:lnTo>
                  <a:pt x="1088062" y="726795"/>
                </a:lnTo>
                <a:lnTo>
                  <a:pt x="1088031" y="703233"/>
                </a:lnTo>
                <a:lnTo>
                  <a:pt x="1087925" y="679092"/>
                </a:lnTo>
                <a:lnTo>
                  <a:pt x="1087782" y="654391"/>
                </a:lnTo>
                <a:lnTo>
                  <a:pt x="1087633" y="629298"/>
                </a:lnTo>
                <a:lnTo>
                  <a:pt x="1087484" y="603789"/>
                </a:lnTo>
                <a:lnTo>
                  <a:pt x="1087334" y="578047"/>
                </a:lnTo>
                <a:lnTo>
                  <a:pt x="1087185" y="552253"/>
                </a:lnTo>
                <a:lnTo>
                  <a:pt x="1087219" y="525950"/>
                </a:lnTo>
                <a:lnTo>
                  <a:pt x="1087309" y="498471"/>
                </a:lnTo>
                <a:lnTo>
                  <a:pt x="1087437" y="469798"/>
                </a:lnTo>
                <a:lnTo>
                  <a:pt x="1087583" y="439911"/>
                </a:lnTo>
                <a:lnTo>
                  <a:pt x="1087813" y="408953"/>
                </a:lnTo>
                <a:lnTo>
                  <a:pt x="1087931" y="376479"/>
                </a:lnTo>
                <a:lnTo>
                  <a:pt x="1087975" y="343043"/>
                </a:lnTo>
                <a:lnTo>
                  <a:pt x="1087981" y="309202"/>
                </a:lnTo>
                <a:lnTo>
                  <a:pt x="1087950" y="275856"/>
                </a:lnTo>
                <a:lnTo>
                  <a:pt x="1087882" y="241968"/>
                </a:lnTo>
                <a:lnTo>
                  <a:pt x="1087813" y="207540"/>
                </a:lnTo>
                <a:lnTo>
                  <a:pt x="1087782" y="172569"/>
                </a:lnTo>
                <a:lnTo>
                  <a:pt x="1087782" y="154874"/>
                </a:lnTo>
                <a:lnTo>
                  <a:pt x="1087782" y="137030"/>
                </a:lnTo>
                <a:lnTo>
                  <a:pt x="1087782" y="119036"/>
                </a:lnTo>
                <a:lnTo>
                  <a:pt x="1087782" y="100893"/>
                </a:lnTo>
                <a:lnTo>
                  <a:pt x="1087664" y="82167"/>
                </a:lnTo>
                <a:lnTo>
                  <a:pt x="1087583" y="63413"/>
                </a:lnTo>
                <a:lnTo>
                  <a:pt x="1087502" y="44659"/>
                </a:lnTo>
                <a:lnTo>
                  <a:pt x="1087384" y="25932"/>
                </a:lnTo>
                <a:lnTo>
                  <a:pt x="1087269" y="19535"/>
                </a:lnTo>
                <a:lnTo>
                  <a:pt x="1087210" y="13165"/>
                </a:lnTo>
                <a:lnTo>
                  <a:pt x="1087188" y="6795"/>
                </a:lnTo>
                <a:lnTo>
                  <a:pt x="1087185" y="398"/>
                </a:lnTo>
                <a:lnTo>
                  <a:pt x="1026310" y="796"/>
                </a:lnTo>
                <a:lnTo>
                  <a:pt x="965236" y="995"/>
                </a:lnTo>
                <a:lnTo>
                  <a:pt x="809590" y="199"/>
                </a:lnTo>
                <a:lnTo>
                  <a:pt x="795981" y="183"/>
                </a:lnTo>
                <a:lnTo>
                  <a:pt x="782139" y="149"/>
                </a:lnTo>
                <a:lnTo>
                  <a:pt x="768110" y="115"/>
                </a:lnTo>
                <a:lnTo>
                  <a:pt x="753941" y="99"/>
                </a:lnTo>
                <a:lnTo>
                  <a:pt x="746795" y="108"/>
                </a:lnTo>
                <a:lnTo>
                  <a:pt x="642545" y="995"/>
                </a:lnTo>
                <a:lnTo>
                  <a:pt x="622466" y="1316"/>
                </a:lnTo>
                <a:lnTo>
                  <a:pt x="602681" y="1586"/>
                </a:lnTo>
                <a:lnTo>
                  <a:pt x="583167" y="1772"/>
                </a:lnTo>
                <a:lnTo>
                  <a:pt x="563900" y="1841"/>
                </a:lnTo>
                <a:lnTo>
                  <a:pt x="482817" y="1841"/>
                </a:lnTo>
                <a:lnTo>
                  <a:pt x="316568" y="1244"/>
                </a:lnTo>
                <a:lnTo>
                  <a:pt x="15927" y="0"/>
                </a:lnTo>
                <a:lnTo>
                  <a:pt x="5076" y="0"/>
                </a:lnTo>
                <a:close/>
              </a:path>
            </a:pathLst>
          </a:custGeom>
          <a:ln w="9524">
            <a:solidFill>
              <a:srgbClr val="482400"/>
            </a:solidFill>
          </a:ln>
        </p:spPr>
        <p:txBody>
          <a:bodyPr wrap="square" lIns="0" tIns="0" rIns="0" bIns="0" rtlCol="0"/>
          <a:lstStyle/>
          <a:p>
            <a:endParaRPr/>
          </a:p>
        </p:txBody>
      </p:sp>
      <p:sp>
        <p:nvSpPr>
          <p:cNvPr id="3" name="object 3"/>
          <p:cNvSpPr txBox="1">
            <a:spLocks noGrp="1"/>
          </p:cNvSpPr>
          <p:nvPr>
            <p:ph type="title"/>
          </p:nvPr>
        </p:nvSpPr>
        <p:spPr>
          <a:xfrm>
            <a:off x="1805593" y="896646"/>
            <a:ext cx="3799840" cy="817880"/>
          </a:xfrm>
          <a:prstGeom prst="rect">
            <a:avLst/>
          </a:prstGeom>
        </p:spPr>
        <p:txBody>
          <a:bodyPr vert="horz" wrap="square" lIns="0" tIns="12700" rIns="0" bIns="0" rtlCol="0">
            <a:spAutoFit/>
          </a:bodyPr>
          <a:lstStyle/>
          <a:p>
            <a:pPr marL="12700">
              <a:lnSpc>
                <a:spcPct val="100000"/>
              </a:lnSpc>
              <a:spcBef>
                <a:spcPts val="100"/>
              </a:spcBef>
              <a:tabLst>
                <a:tab pos="1302385" algn="l"/>
              </a:tabLst>
            </a:pPr>
            <a:r>
              <a:rPr sz="5200" spc="405" dirty="0"/>
              <a:t>02</a:t>
            </a:r>
            <a:r>
              <a:rPr sz="5200" dirty="0"/>
              <a:t>	</a:t>
            </a:r>
            <a:r>
              <a:rPr sz="5200" spc="-45" dirty="0"/>
              <a:t>TENSIÓN</a:t>
            </a:r>
            <a:endParaRPr sz="5200"/>
          </a:p>
        </p:txBody>
      </p:sp>
      <p:pic>
        <p:nvPicPr>
          <p:cNvPr id="4" name="object 4"/>
          <p:cNvPicPr/>
          <p:nvPr/>
        </p:nvPicPr>
        <p:blipFill>
          <a:blip r:embed="rId2" cstate="print"/>
          <a:stretch>
            <a:fillRect/>
          </a:stretch>
        </p:blipFill>
        <p:spPr>
          <a:xfrm>
            <a:off x="716137" y="2015051"/>
            <a:ext cx="7817773" cy="31284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9700" y="859216"/>
            <a:ext cx="1993264" cy="482600"/>
          </a:xfrm>
          <a:prstGeom prst="rect">
            <a:avLst/>
          </a:prstGeom>
        </p:spPr>
        <p:txBody>
          <a:bodyPr vert="horz" wrap="square" lIns="0" tIns="12700" rIns="0" bIns="0" rtlCol="0">
            <a:spAutoFit/>
          </a:bodyPr>
          <a:lstStyle/>
          <a:p>
            <a:pPr marL="12700">
              <a:lnSpc>
                <a:spcPct val="100000"/>
              </a:lnSpc>
              <a:spcBef>
                <a:spcPts val="100"/>
              </a:spcBef>
            </a:pPr>
            <a:r>
              <a:rPr spc="-10" dirty="0"/>
              <a:t>DEFINICIÓN</a:t>
            </a:r>
          </a:p>
        </p:txBody>
      </p:sp>
      <p:sp>
        <p:nvSpPr>
          <p:cNvPr id="3" name="object 3"/>
          <p:cNvSpPr txBox="1"/>
          <p:nvPr/>
        </p:nvSpPr>
        <p:spPr>
          <a:xfrm>
            <a:off x="753100" y="1828497"/>
            <a:ext cx="4066540" cy="1507490"/>
          </a:xfrm>
          <a:prstGeom prst="rect">
            <a:avLst/>
          </a:prstGeom>
        </p:spPr>
        <p:txBody>
          <a:bodyPr vert="horz" wrap="square" lIns="0" tIns="8890" rIns="0" bIns="0" rtlCol="0">
            <a:spAutoFit/>
          </a:bodyPr>
          <a:lstStyle/>
          <a:p>
            <a:pPr marL="12700" marR="5080" indent="92075">
              <a:lnSpc>
                <a:spcPct val="101600"/>
              </a:lnSpc>
              <a:spcBef>
                <a:spcPts val="70"/>
              </a:spcBef>
            </a:pPr>
            <a:r>
              <a:rPr sz="1600" spc="-120" dirty="0">
                <a:solidFill>
                  <a:srgbClr val="482400"/>
                </a:solidFill>
                <a:latin typeface="Verdana"/>
                <a:cs typeface="Verdana"/>
              </a:rPr>
              <a:t>Fuerza</a:t>
            </a:r>
            <a:r>
              <a:rPr sz="1600" spc="-160" dirty="0">
                <a:solidFill>
                  <a:srgbClr val="482400"/>
                </a:solidFill>
                <a:latin typeface="Verdana"/>
                <a:cs typeface="Verdana"/>
              </a:rPr>
              <a:t> </a:t>
            </a:r>
            <a:r>
              <a:rPr sz="1600" spc="-110" dirty="0">
                <a:solidFill>
                  <a:srgbClr val="482400"/>
                </a:solidFill>
                <a:latin typeface="Verdana"/>
                <a:cs typeface="Verdana"/>
              </a:rPr>
              <a:t>ejercida</a:t>
            </a:r>
            <a:r>
              <a:rPr sz="1600" spc="-155" dirty="0">
                <a:solidFill>
                  <a:srgbClr val="482400"/>
                </a:solidFill>
                <a:latin typeface="Verdana"/>
                <a:cs typeface="Verdana"/>
              </a:rPr>
              <a:t> </a:t>
            </a:r>
            <a:r>
              <a:rPr sz="1600" spc="-85" dirty="0">
                <a:solidFill>
                  <a:srgbClr val="482400"/>
                </a:solidFill>
                <a:latin typeface="Verdana"/>
                <a:cs typeface="Verdana"/>
              </a:rPr>
              <a:t>por</a:t>
            </a:r>
            <a:r>
              <a:rPr sz="1600" spc="-155" dirty="0">
                <a:solidFill>
                  <a:srgbClr val="482400"/>
                </a:solidFill>
                <a:latin typeface="Verdana"/>
                <a:cs typeface="Verdana"/>
              </a:rPr>
              <a:t> </a:t>
            </a:r>
            <a:r>
              <a:rPr sz="1600" spc="-120" dirty="0">
                <a:solidFill>
                  <a:srgbClr val="482400"/>
                </a:solidFill>
                <a:latin typeface="Verdana"/>
                <a:cs typeface="Verdana"/>
              </a:rPr>
              <a:t>un</a:t>
            </a:r>
            <a:r>
              <a:rPr sz="1600" spc="-155" dirty="0">
                <a:solidFill>
                  <a:srgbClr val="482400"/>
                </a:solidFill>
                <a:latin typeface="Verdana"/>
                <a:cs typeface="Verdana"/>
              </a:rPr>
              <a:t> </a:t>
            </a:r>
            <a:r>
              <a:rPr sz="1600" spc="-120" dirty="0">
                <a:solidFill>
                  <a:srgbClr val="482400"/>
                </a:solidFill>
                <a:latin typeface="Verdana"/>
                <a:cs typeface="Verdana"/>
              </a:rPr>
              <a:t>cable,</a:t>
            </a:r>
            <a:r>
              <a:rPr sz="1600" spc="-155" dirty="0">
                <a:solidFill>
                  <a:srgbClr val="482400"/>
                </a:solidFill>
                <a:latin typeface="Verdana"/>
                <a:cs typeface="Verdana"/>
              </a:rPr>
              <a:t> </a:t>
            </a:r>
            <a:r>
              <a:rPr sz="1600" spc="-105" dirty="0">
                <a:solidFill>
                  <a:srgbClr val="482400"/>
                </a:solidFill>
                <a:latin typeface="Verdana"/>
                <a:cs typeface="Verdana"/>
              </a:rPr>
              <a:t>cuerda</a:t>
            </a:r>
            <a:r>
              <a:rPr sz="1600" spc="-155" dirty="0">
                <a:solidFill>
                  <a:srgbClr val="482400"/>
                </a:solidFill>
                <a:latin typeface="Verdana"/>
                <a:cs typeface="Verdana"/>
              </a:rPr>
              <a:t> </a:t>
            </a:r>
            <a:r>
              <a:rPr sz="1600" spc="-50" dirty="0">
                <a:solidFill>
                  <a:srgbClr val="482400"/>
                </a:solidFill>
                <a:latin typeface="Verdana"/>
                <a:cs typeface="Verdana"/>
              </a:rPr>
              <a:t>o </a:t>
            </a:r>
            <a:r>
              <a:rPr sz="1600" spc="-90" dirty="0">
                <a:solidFill>
                  <a:srgbClr val="482400"/>
                </a:solidFill>
                <a:latin typeface="Verdana"/>
                <a:cs typeface="Verdana"/>
              </a:rPr>
              <a:t>cadena</a:t>
            </a:r>
            <a:r>
              <a:rPr sz="1600" spc="-165" dirty="0">
                <a:solidFill>
                  <a:srgbClr val="482400"/>
                </a:solidFill>
                <a:latin typeface="Verdana"/>
                <a:cs typeface="Verdana"/>
              </a:rPr>
              <a:t> </a:t>
            </a:r>
            <a:r>
              <a:rPr sz="1600" spc="-85" dirty="0">
                <a:solidFill>
                  <a:srgbClr val="482400"/>
                </a:solidFill>
                <a:latin typeface="Verdana"/>
                <a:cs typeface="Verdana"/>
              </a:rPr>
              <a:t>cuando</a:t>
            </a:r>
            <a:r>
              <a:rPr sz="1600" spc="-160" dirty="0">
                <a:solidFill>
                  <a:srgbClr val="482400"/>
                </a:solidFill>
                <a:latin typeface="Verdana"/>
                <a:cs typeface="Verdana"/>
              </a:rPr>
              <a:t> </a:t>
            </a:r>
            <a:r>
              <a:rPr sz="1600" spc="-114" dirty="0">
                <a:solidFill>
                  <a:srgbClr val="482400"/>
                </a:solidFill>
                <a:latin typeface="Verdana"/>
                <a:cs typeface="Verdana"/>
              </a:rPr>
              <a:t>es</a:t>
            </a:r>
            <a:r>
              <a:rPr sz="1600" spc="-160" dirty="0">
                <a:solidFill>
                  <a:srgbClr val="482400"/>
                </a:solidFill>
                <a:latin typeface="Verdana"/>
                <a:cs typeface="Verdana"/>
              </a:rPr>
              <a:t> </a:t>
            </a:r>
            <a:r>
              <a:rPr sz="1600" spc="-90" dirty="0">
                <a:solidFill>
                  <a:srgbClr val="482400"/>
                </a:solidFill>
                <a:latin typeface="Verdana"/>
                <a:cs typeface="Verdana"/>
              </a:rPr>
              <a:t>estirada</a:t>
            </a:r>
            <a:r>
              <a:rPr sz="1600" spc="-160" dirty="0">
                <a:solidFill>
                  <a:srgbClr val="482400"/>
                </a:solidFill>
                <a:latin typeface="Verdana"/>
                <a:cs typeface="Verdana"/>
              </a:rPr>
              <a:t> </a:t>
            </a:r>
            <a:r>
              <a:rPr sz="1600" spc="-90" dirty="0">
                <a:solidFill>
                  <a:srgbClr val="482400"/>
                </a:solidFill>
                <a:latin typeface="Verdana"/>
                <a:cs typeface="Verdana"/>
              </a:rPr>
              <a:t>debido</a:t>
            </a:r>
            <a:r>
              <a:rPr sz="1600" spc="-160" dirty="0">
                <a:solidFill>
                  <a:srgbClr val="482400"/>
                </a:solidFill>
                <a:latin typeface="Verdana"/>
                <a:cs typeface="Verdana"/>
              </a:rPr>
              <a:t> </a:t>
            </a:r>
            <a:r>
              <a:rPr sz="1600" spc="-55" dirty="0">
                <a:solidFill>
                  <a:srgbClr val="482400"/>
                </a:solidFill>
                <a:latin typeface="Verdana"/>
                <a:cs typeface="Verdana"/>
              </a:rPr>
              <a:t>a</a:t>
            </a:r>
            <a:r>
              <a:rPr sz="1600" spc="-160" dirty="0">
                <a:solidFill>
                  <a:srgbClr val="482400"/>
                </a:solidFill>
                <a:latin typeface="Verdana"/>
                <a:cs typeface="Verdana"/>
              </a:rPr>
              <a:t> </a:t>
            </a:r>
            <a:r>
              <a:rPr sz="1600" spc="-25" dirty="0">
                <a:solidFill>
                  <a:srgbClr val="482400"/>
                </a:solidFill>
                <a:latin typeface="Verdana"/>
                <a:cs typeface="Verdana"/>
              </a:rPr>
              <a:t>las </a:t>
            </a:r>
            <a:r>
              <a:rPr sz="1600" spc="-105" dirty="0">
                <a:solidFill>
                  <a:srgbClr val="482400"/>
                </a:solidFill>
                <a:latin typeface="Verdana"/>
                <a:cs typeface="Verdana"/>
              </a:rPr>
              <a:t>fuerzas</a:t>
            </a:r>
            <a:r>
              <a:rPr sz="1600" spc="-170" dirty="0">
                <a:solidFill>
                  <a:srgbClr val="482400"/>
                </a:solidFill>
                <a:latin typeface="Verdana"/>
                <a:cs typeface="Verdana"/>
              </a:rPr>
              <a:t> </a:t>
            </a:r>
            <a:r>
              <a:rPr sz="1600" spc="-105" dirty="0">
                <a:solidFill>
                  <a:srgbClr val="482400"/>
                </a:solidFill>
                <a:latin typeface="Verdana"/>
                <a:cs typeface="Verdana"/>
              </a:rPr>
              <a:t>que</a:t>
            </a:r>
            <a:r>
              <a:rPr sz="1600" spc="-165" dirty="0">
                <a:solidFill>
                  <a:srgbClr val="482400"/>
                </a:solidFill>
                <a:latin typeface="Verdana"/>
                <a:cs typeface="Verdana"/>
              </a:rPr>
              <a:t> </a:t>
            </a:r>
            <a:r>
              <a:rPr sz="1600" spc="-90" dirty="0">
                <a:solidFill>
                  <a:srgbClr val="482400"/>
                </a:solidFill>
                <a:latin typeface="Verdana"/>
                <a:cs typeface="Verdana"/>
              </a:rPr>
              <a:t>tiran</a:t>
            </a:r>
            <a:r>
              <a:rPr sz="1600" spc="-170" dirty="0">
                <a:solidFill>
                  <a:srgbClr val="482400"/>
                </a:solidFill>
                <a:latin typeface="Verdana"/>
                <a:cs typeface="Verdana"/>
              </a:rPr>
              <a:t> </a:t>
            </a:r>
            <a:r>
              <a:rPr sz="1600" spc="-95" dirty="0">
                <a:solidFill>
                  <a:srgbClr val="482400"/>
                </a:solidFill>
                <a:latin typeface="Verdana"/>
                <a:cs typeface="Verdana"/>
              </a:rPr>
              <a:t>de</a:t>
            </a:r>
            <a:r>
              <a:rPr sz="1600" spc="-165" dirty="0">
                <a:solidFill>
                  <a:srgbClr val="482400"/>
                </a:solidFill>
                <a:latin typeface="Verdana"/>
                <a:cs typeface="Verdana"/>
              </a:rPr>
              <a:t> </a:t>
            </a:r>
            <a:r>
              <a:rPr sz="1600" spc="-95" dirty="0">
                <a:solidFill>
                  <a:srgbClr val="482400"/>
                </a:solidFill>
                <a:latin typeface="Verdana"/>
                <a:cs typeface="Verdana"/>
              </a:rPr>
              <a:t>ambos</a:t>
            </a:r>
            <a:r>
              <a:rPr sz="1600" spc="-170" dirty="0">
                <a:solidFill>
                  <a:srgbClr val="482400"/>
                </a:solidFill>
                <a:latin typeface="Verdana"/>
                <a:cs typeface="Verdana"/>
              </a:rPr>
              <a:t> </a:t>
            </a:r>
            <a:r>
              <a:rPr sz="1600" spc="-114" dirty="0">
                <a:solidFill>
                  <a:srgbClr val="482400"/>
                </a:solidFill>
                <a:latin typeface="Verdana"/>
                <a:cs typeface="Verdana"/>
              </a:rPr>
              <a:t>extremos</a:t>
            </a:r>
            <a:r>
              <a:rPr sz="1600" spc="-165" dirty="0">
                <a:solidFill>
                  <a:srgbClr val="482400"/>
                </a:solidFill>
                <a:latin typeface="Verdana"/>
                <a:cs typeface="Verdana"/>
              </a:rPr>
              <a:t> </a:t>
            </a:r>
            <a:r>
              <a:rPr sz="1600" spc="-95" dirty="0">
                <a:solidFill>
                  <a:srgbClr val="482400"/>
                </a:solidFill>
                <a:latin typeface="Verdana"/>
                <a:cs typeface="Verdana"/>
              </a:rPr>
              <a:t>de</a:t>
            </a:r>
            <a:r>
              <a:rPr sz="1600" spc="-170" dirty="0">
                <a:solidFill>
                  <a:srgbClr val="482400"/>
                </a:solidFill>
                <a:latin typeface="Verdana"/>
                <a:cs typeface="Verdana"/>
              </a:rPr>
              <a:t> </a:t>
            </a:r>
            <a:r>
              <a:rPr sz="1600" spc="-85" dirty="0">
                <a:solidFill>
                  <a:srgbClr val="482400"/>
                </a:solidFill>
                <a:latin typeface="Verdana"/>
                <a:cs typeface="Verdana"/>
              </a:rPr>
              <a:t>ella.</a:t>
            </a:r>
            <a:endParaRPr sz="1600">
              <a:latin typeface="Verdana"/>
              <a:cs typeface="Verdana"/>
            </a:endParaRPr>
          </a:p>
          <a:p>
            <a:pPr>
              <a:lnSpc>
                <a:spcPct val="100000"/>
              </a:lnSpc>
            </a:pPr>
            <a:endParaRPr sz="1600">
              <a:latin typeface="Verdana"/>
              <a:cs typeface="Verdana"/>
            </a:endParaRPr>
          </a:p>
          <a:p>
            <a:pPr marL="12700" marR="172720" indent="92075">
              <a:lnSpc>
                <a:spcPct val="101600"/>
              </a:lnSpc>
              <a:spcBef>
                <a:spcPts val="5"/>
              </a:spcBef>
            </a:pPr>
            <a:r>
              <a:rPr sz="1600" spc="-165" dirty="0">
                <a:solidFill>
                  <a:srgbClr val="482400"/>
                </a:solidFill>
                <a:latin typeface="Verdana"/>
                <a:cs typeface="Verdana"/>
              </a:rPr>
              <a:t>Su</a:t>
            </a:r>
            <a:r>
              <a:rPr sz="1600" spc="-175" dirty="0">
                <a:solidFill>
                  <a:srgbClr val="482400"/>
                </a:solidFill>
                <a:latin typeface="Verdana"/>
                <a:cs typeface="Verdana"/>
              </a:rPr>
              <a:t> </a:t>
            </a:r>
            <a:r>
              <a:rPr sz="1600" spc="-90" dirty="0">
                <a:solidFill>
                  <a:srgbClr val="482400"/>
                </a:solidFill>
                <a:latin typeface="Verdana"/>
                <a:cs typeface="Verdana"/>
              </a:rPr>
              <a:t>fórmula</a:t>
            </a:r>
            <a:r>
              <a:rPr sz="1600" spc="-170" dirty="0">
                <a:solidFill>
                  <a:srgbClr val="482400"/>
                </a:solidFill>
                <a:latin typeface="Verdana"/>
                <a:cs typeface="Verdana"/>
              </a:rPr>
              <a:t> </a:t>
            </a:r>
            <a:r>
              <a:rPr sz="1600" spc="-95" dirty="0">
                <a:solidFill>
                  <a:srgbClr val="482400"/>
                </a:solidFill>
                <a:latin typeface="Verdana"/>
                <a:cs typeface="Verdana"/>
              </a:rPr>
              <a:t>depende</a:t>
            </a:r>
            <a:r>
              <a:rPr sz="1600" spc="-175" dirty="0">
                <a:solidFill>
                  <a:srgbClr val="482400"/>
                </a:solidFill>
                <a:latin typeface="Verdana"/>
                <a:cs typeface="Verdana"/>
              </a:rPr>
              <a:t> </a:t>
            </a:r>
            <a:r>
              <a:rPr sz="1600" spc="-95" dirty="0">
                <a:solidFill>
                  <a:srgbClr val="482400"/>
                </a:solidFill>
                <a:latin typeface="Verdana"/>
                <a:cs typeface="Verdana"/>
              </a:rPr>
              <a:t>de</a:t>
            </a:r>
            <a:r>
              <a:rPr sz="1600" spc="-170" dirty="0">
                <a:solidFill>
                  <a:srgbClr val="482400"/>
                </a:solidFill>
                <a:latin typeface="Verdana"/>
                <a:cs typeface="Verdana"/>
              </a:rPr>
              <a:t> </a:t>
            </a:r>
            <a:r>
              <a:rPr sz="1600" spc="-45" dirty="0">
                <a:solidFill>
                  <a:srgbClr val="482400"/>
                </a:solidFill>
                <a:latin typeface="Verdana"/>
                <a:cs typeface="Verdana"/>
              </a:rPr>
              <a:t>la</a:t>
            </a:r>
            <a:r>
              <a:rPr sz="1600" spc="-175" dirty="0">
                <a:solidFill>
                  <a:srgbClr val="482400"/>
                </a:solidFill>
                <a:latin typeface="Verdana"/>
                <a:cs typeface="Verdana"/>
              </a:rPr>
              <a:t> </a:t>
            </a:r>
            <a:r>
              <a:rPr sz="1600" spc="-100" dirty="0">
                <a:solidFill>
                  <a:srgbClr val="482400"/>
                </a:solidFill>
                <a:latin typeface="Verdana"/>
                <a:cs typeface="Verdana"/>
              </a:rPr>
              <a:t>fuerza</a:t>
            </a:r>
            <a:r>
              <a:rPr sz="1600" spc="-170" dirty="0">
                <a:solidFill>
                  <a:srgbClr val="482400"/>
                </a:solidFill>
                <a:latin typeface="Verdana"/>
                <a:cs typeface="Verdana"/>
              </a:rPr>
              <a:t> </a:t>
            </a:r>
            <a:r>
              <a:rPr sz="1600" spc="-105" dirty="0">
                <a:solidFill>
                  <a:srgbClr val="482400"/>
                </a:solidFill>
                <a:latin typeface="Verdana"/>
                <a:cs typeface="Verdana"/>
              </a:rPr>
              <a:t>que</a:t>
            </a:r>
            <a:r>
              <a:rPr sz="1600" spc="-175" dirty="0">
                <a:solidFill>
                  <a:srgbClr val="482400"/>
                </a:solidFill>
                <a:latin typeface="Verdana"/>
                <a:cs typeface="Verdana"/>
              </a:rPr>
              <a:t> </a:t>
            </a:r>
            <a:r>
              <a:rPr sz="1600" spc="-114" dirty="0">
                <a:solidFill>
                  <a:srgbClr val="482400"/>
                </a:solidFill>
                <a:latin typeface="Verdana"/>
                <a:cs typeface="Verdana"/>
              </a:rPr>
              <a:t>se</a:t>
            </a:r>
            <a:r>
              <a:rPr sz="1600" spc="-170" dirty="0">
                <a:solidFill>
                  <a:srgbClr val="482400"/>
                </a:solidFill>
                <a:latin typeface="Verdana"/>
                <a:cs typeface="Verdana"/>
              </a:rPr>
              <a:t> </a:t>
            </a:r>
            <a:r>
              <a:rPr sz="1600" spc="-25" dirty="0">
                <a:solidFill>
                  <a:srgbClr val="482400"/>
                </a:solidFill>
                <a:latin typeface="Verdana"/>
                <a:cs typeface="Verdana"/>
              </a:rPr>
              <a:t>le </a:t>
            </a:r>
            <a:r>
              <a:rPr sz="1600" spc="-45" dirty="0">
                <a:solidFill>
                  <a:srgbClr val="482400"/>
                </a:solidFill>
                <a:latin typeface="Verdana"/>
                <a:cs typeface="Verdana"/>
              </a:rPr>
              <a:t>aplique</a:t>
            </a:r>
            <a:r>
              <a:rPr sz="1600" spc="80" dirty="0">
                <a:solidFill>
                  <a:srgbClr val="482400"/>
                </a:solidFill>
                <a:latin typeface="Verdana"/>
                <a:cs typeface="Verdana"/>
              </a:rPr>
              <a:t> </a:t>
            </a:r>
            <a:r>
              <a:rPr sz="1600" spc="-55" dirty="0">
                <a:solidFill>
                  <a:srgbClr val="482400"/>
                </a:solidFill>
                <a:latin typeface="Verdana"/>
                <a:cs typeface="Verdana"/>
              </a:rPr>
              <a:t>y</a:t>
            </a:r>
            <a:r>
              <a:rPr sz="1600" spc="-200" dirty="0">
                <a:solidFill>
                  <a:srgbClr val="482400"/>
                </a:solidFill>
                <a:latin typeface="Verdana"/>
                <a:cs typeface="Verdana"/>
              </a:rPr>
              <a:t> </a:t>
            </a:r>
            <a:r>
              <a:rPr sz="1600" spc="-95" dirty="0">
                <a:solidFill>
                  <a:srgbClr val="482400"/>
                </a:solidFill>
                <a:latin typeface="Verdana"/>
                <a:cs typeface="Verdana"/>
              </a:rPr>
              <a:t>de</a:t>
            </a:r>
            <a:r>
              <a:rPr sz="1600" spc="-200" dirty="0">
                <a:solidFill>
                  <a:srgbClr val="482400"/>
                </a:solidFill>
                <a:latin typeface="Verdana"/>
                <a:cs typeface="Verdana"/>
              </a:rPr>
              <a:t> </a:t>
            </a:r>
            <a:r>
              <a:rPr sz="1600" spc="-110" dirty="0">
                <a:solidFill>
                  <a:srgbClr val="482400"/>
                </a:solidFill>
                <a:latin typeface="Verdana"/>
                <a:cs typeface="Verdana"/>
              </a:rPr>
              <a:t>si</a:t>
            </a:r>
            <a:r>
              <a:rPr sz="1600" spc="-200" dirty="0">
                <a:solidFill>
                  <a:srgbClr val="482400"/>
                </a:solidFill>
                <a:latin typeface="Verdana"/>
                <a:cs typeface="Verdana"/>
              </a:rPr>
              <a:t> </a:t>
            </a:r>
            <a:r>
              <a:rPr sz="1600" spc="-45" dirty="0">
                <a:solidFill>
                  <a:srgbClr val="482400"/>
                </a:solidFill>
                <a:latin typeface="Verdana"/>
                <a:cs typeface="Verdana"/>
              </a:rPr>
              <a:t>la</a:t>
            </a:r>
            <a:r>
              <a:rPr sz="1600" spc="-200" dirty="0">
                <a:solidFill>
                  <a:srgbClr val="482400"/>
                </a:solidFill>
                <a:latin typeface="Verdana"/>
                <a:cs typeface="Verdana"/>
              </a:rPr>
              <a:t> </a:t>
            </a:r>
            <a:r>
              <a:rPr sz="1600" spc="-105" dirty="0">
                <a:solidFill>
                  <a:srgbClr val="482400"/>
                </a:solidFill>
                <a:latin typeface="Verdana"/>
                <a:cs typeface="Verdana"/>
              </a:rPr>
              <a:t>cuerda</a:t>
            </a:r>
            <a:r>
              <a:rPr sz="1600" spc="-200" dirty="0">
                <a:solidFill>
                  <a:srgbClr val="482400"/>
                </a:solidFill>
                <a:latin typeface="Verdana"/>
                <a:cs typeface="Verdana"/>
              </a:rPr>
              <a:t> </a:t>
            </a:r>
            <a:r>
              <a:rPr sz="1600" spc="-114" dirty="0">
                <a:solidFill>
                  <a:srgbClr val="482400"/>
                </a:solidFill>
                <a:latin typeface="Verdana"/>
                <a:cs typeface="Verdana"/>
              </a:rPr>
              <a:t>es</a:t>
            </a:r>
            <a:r>
              <a:rPr sz="1600" spc="-200" dirty="0">
                <a:solidFill>
                  <a:srgbClr val="482400"/>
                </a:solidFill>
                <a:latin typeface="Verdana"/>
                <a:cs typeface="Verdana"/>
              </a:rPr>
              <a:t> </a:t>
            </a:r>
            <a:r>
              <a:rPr sz="1600" spc="-10" dirty="0">
                <a:solidFill>
                  <a:srgbClr val="482400"/>
                </a:solidFill>
                <a:latin typeface="Verdana"/>
                <a:cs typeface="Verdana"/>
              </a:rPr>
              <a:t>elástica.</a:t>
            </a:r>
            <a:endParaRPr sz="1600">
              <a:latin typeface="Verdana"/>
              <a:cs typeface="Verdana"/>
            </a:endParaRPr>
          </a:p>
        </p:txBody>
      </p:sp>
      <p:pic>
        <p:nvPicPr>
          <p:cNvPr id="4" name="object 4"/>
          <p:cNvPicPr/>
          <p:nvPr/>
        </p:nvPicPr>
        <p:blipFill>
          <a:blip r:embed="rId2" cstate="print"/>
          <a:stretch>
            <a:fillRect/>
          </a:stretch>
        </p:blipFill>
        <p:spPr>
          <a:xfrm>
            <a:off x="5481986" y="1619948"/>
            <a:ext cx="3182551" cy="243219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663005"/>
            <a:ext cx="2470543" cy="2480494"/>
          </a:xfrm>
          <a:prstGeom prst="rect">
            <a:avLst/>
          </a:prstGeom>
        </p:spPr>
      </p:pic>
      <p:pic>
        <p:nvPicPr>
          <p:cNvPr id="3" name="object 3"/>
          <p:cNvPicPr/>
          <p:nvPr/>
        </p:nvPicPr>
        <p:blipFill>
          <a:blip r:embed="rId3" cstate="print"/>
          <a:stretch>
            <a:fillRect/>
          </a:stretch>
        </p:blipFill>
        <p:spPr>
          <a:xfrm>
            <a:off x="7355361" y="3033863"/>
            <a:ext cx="1788638" cy="2109636"/>
          </a:xfrm>
          <a:prstGeom prst="rect">
            <a:avLst/>
          </a:prstGeom>
        </p:spPr>
      </p:pic>
      <p:sp>
        <p:nvSpPr>
          <p:cNvPr id="4" name="object 4"/>
          <p:cNvSpPr/>
          <p:nvPr/>
        </p:nvSpPr>
        <p:spPr>
          <a:xfrm>
            <a:off x="4532374" y="1007540"/>
            <a:ext cx="27305" cy="2088514"/>
          </a:xfrm>
          <a:custGeom>
            <a:avLst/>
            <a:gdLst/>
            <a:ahLst/>
            <a:cxnLst/>
            <a:rect l="l" t="t" r="r" b="b"/>
            <a:pathLst>
              <a:path w="27304" h="2088514">
                <a:moveTo>
                  <a:pt x="13647" y="2088331"/>
                </a:moveTo>
                <a:lnTo>
                  <a:pt x="12510" y="2083049"/>
                </a:lnTo>
                <a:lnTo>
                  <a:pt x="11992" y="2067201"/>
                </a:lnTo>
                <a:lnTo>
                  <a:pt x="11667" y="2015748"/>
                </a:lnTo>
                <a:lnTo>
                  <a:pt x="11336" y="1964294"/>
                </a:lnTo>
                <a:lnTo>
                  <a:pt x="11000" y="1912837"/>
                </a:lnTo>
                <a:lnTo>
                  <a:pt x="10660" y="1861379"/>
                </a:lnTo>
                <a:lnTo>
                  <a:pt x="10316" y="1809918"/>
                </a:lnTo>
                <a:lnTo>
                  <a:pt x="9969" y="1758456"/>
                </a:lnTo>
                <a:lnTo>
                  <a:pt x="9618" y="1706992"/>
                </a:lnTo>
                <a:lnTo>
                  <a:pt x="9265" y="1655527"/>
                </a:lnTo>
                <a:lnTo>
                  <a:pt x="8909" y="1604060"/>
                </a:lnTo>
                <a:lnTo>
                  <a:pt x="8553" y="1552592"/>
                </a:lnTo>
                <a:lnTo>
                  <a:pt x="8195" y="1501123"/>
                </a:lnTo>
                <a:lnTo>
                  <a:pt x="7119" y="1346711"/>
                </a:lnTo>
                <a:lnTo>
                  <a:pt x="6761" y="1295239"/>
                </a:lnTo>
                <a:lnTo>
                  <a:pt x="6405" y="1243766"/>
                </a:lnTo>
                <a:lnTo>
                  <a:pt x="6050" y="1192293"/>
                </a:lnTo>
                <a:lnTo>
                  <a:pt x="5698" y="1140820"/>
                </a:lnTo>
                <a:lnTo>
                  <a:pt x="5348" y="1089347"/>
                </a:lnTo>
                <a:lnTo>
                  <a:pt x="5002" y="1037874"/>
                </a:lnTo>
                <a:lnTo>
                  <a:pt x="4659" y="986401"/>
                </a:lnTo>
                <a:lnTo>
                  <a:pt x="4320" y="934929"/>
                </a:lnTo>
                <a:lnTo>
                  <a:pt x="3986" y="883457"/>
                </a:lnTo>
                <a:lnTo>
                  <a:pt x="3657" y="831985"/>
                </a:lnTo>
                <a:lnTo>
                  <a:pt x="3333" y="780514"/>
                </a:lnTo>
                <a:lnTo>
                  <a:pt x="3016" y="729044"/>
                </a:lnTo>
                <a:lnTo>
                  <a:pt x="2705" y="677575"/>
                </a:lnTo>
                <a:lnTo>
                  <a:pt x="2401" y="626107"/>
                </a:lnTo>
                <a:lnTo>
                  <a:pt x="2104" y="574641"/>
                </a:lnTo>
                <a:lnTo>
                  <a:pt x="1815" y="523175"/>
                </a:lnTo>
                <a:lnTo>
                  <a:pt x="1535" y="471711"/>
                </a:lnTo>
                <a:lnTo>
                  <a:pt x="1264" y="420249"/>
                </a:lnTo>
                <a:lnTo>
                  <a:pt x="1002" y="368789"/>
                </a:lnTo>
                <a:lnTo>
                  <a:pt x="750" y="317330"/>
                </a:lnTo>
                <a:lnTo>
                  <a:pt x="508" y="265874"/>
                </a:lnTo>
                <a:lnTo>
                  <a:pt x="277" y="214419"/>
                </a:lnTo>
                <a:lnTo>
                  <a:pt x="57" y="162967"/>
                </a:lnTo>
                <a:lnTo>
                  <a:pt x="19" y="158245"/>
                </a:lnTo>
                <a:lnTo>
                  <a:pt x="0" y="153617"/>
                </a:lnTo>
                <a:lnTo>
                  <a:pt x="0" y="149099"/>
                </a:lnTo>
                <a:lnTo>
                  <a:pt x="1172" y="83868"/>
                </a:lnTo>
                <a:lnTo>
                  <a:pt x="4261" y="37274"/>
                </a:lnTo>
                <a:lnTo>
                  <a:pt x="8630" y="9318"/>
                </a:lnTo>
                <a:lnTo>
                  <a:pt x="13637" y="0"/>
                </a:lnTo>
                <a:lnTo>
                  <a:pt x="18645" y="9318"/>
                </a:lnTo>
                <a:lnTo>
                  <a:pt x="23013" y="37274"/>
                </a:lnTo>
                <a:lnTo>
                  <a:pt x="26103" y="83868"/>
                </a:lnTo>
                <a:lnTo>
                  <a:pt x="27275" y="149099"/>
                </a:lnTo>
                <a:lnTo>
                  <a:pt x="27275" y="153617"/>
                </a:lnTo>
                <a:lnTo>
                  <a:pt x="27016" y="214419"/>
                </a:lnTo>
                <a:lnTo>
                  <a:pt x="26783" y="265874"/>
                </a:lnTo>
                <a:lnTo>
                  <a:pt x="26540" y="317330"/>
                </a:lnTo>
                <a:lnTo>
                  <a:pt x="26287" y="368789"/>
                </a:lnTo>
                <a:lnTo>
                  <a:pt x="26024" y="420249"/>
                </a:lnTo>
                <a:lnTo>
                  <a:pt x="25752" y="471711"/>
                </a:lnTo>
                <a:lnTo>
                  <a:pt x="25471" y="523175"/>
                </a:lnTo>
                <a:lnTo>
                  <a:pt x="25182" y="574641"/>
                </a:lnTo>
                <a:lnTo>
                  <a:pt x="24885" y="626107"/>
                </a:lnTo>
                <a:lnTo>
                  <a:pt x="24581" y="677575"/>
                </a:lnTo>
                <a:lnTo>
                  <a:pt x="24270" y="729044"/>
                </a:lnTo>
                <a:lnTo>
                  <a:pt x="23952" y="780514"/>
                </a:lnTo>
                <a:lnTo>
                  <a:pt x="23629" y="831985"/>
                </a:lnTo>
                <a:lnTo>
                  <a:pt x="23300" y="883457"/>
                </a:lnTo>
                <a:lnTo>
                  <a:pt x="22966" y="934929"/>
                </a:lnTo>
                <a:lnTo>
                  <a:pt x="22627" y="986401"/>
                </a:lnTo>
                <a:lnTo>
                  <a:pt x="22285" y="1037874"/>
                </a:lnTo>
                <a:lnTo>
                  <a:pt x="21939" y="1089347"/>
                </a:lnTo>
                <a:lnTo>
                  <a:pt x="21589" y="1140820"/>
                </a:lnTo>
                <a:lnTo>
                  <a:pt x="21237" y="1192293"/>
                </a:lnTo>
                <a:lnTo>
                  <a:pt x="20883" y="1243766"/>
                </a:lnTo>
                <a:lnTo>
                  <a:pt x="20527" y="1295239"/>
                </a:lnTo>
                <a:lnTo>
                  <a:pt x="20170" y="1346711"/>
                </a:lnTo>
                <a:lnTo>
                  <a:pt x="19096" y="1501123"/>
                </a:lnTo>
                <a:lnTo>
                  <a:pt x="18738" y="1552592"/>
                </a:lnTo>
                <a:lnTo>
                  <a:pt x="18382" y="1604060"/>
                </a:lnTo>
                <a:lnTo>
                  <a:pt x="18027" y="1655527"/>
                </a:lnTo>
                <a:lnTo>
                  <a:pt x="17674" y="1706992"/>
                </a:lnTo>
                <a:lnTo>
                  <a:pt x="17324" y="1758456"/>
                </a:lnTo>
                <a:lnTo>
                  <a:pt x="16977" y="1809918"/>
                </a:lnTo>
                <a:lnTo>
                  <a:pt x="16633" y="1861379"/>
                </a:lnTo>
                <a:lnTo>
                  <a:pt x="16293" y="1912837"/>
                </a:lnTo>
                <a:lnTo>
                  <a:pt x="15958" y="1964294"/>
                </a:lnTo>
                <a:lnTo>
                  <a:pt x="15627" y="2015748"/>
                </a:lnTo>
                <a:lnTo>
                  <a:pt x="15301" y="2067201"/>
                </a:lnTo>
                <a:lnTo>
                  <a:pt x="14784" y="2083049"/>
                </a:lnTo>
                <a:lnTo>
                  <a:pt x="13647" y="2088331"/>
                </a:lnTo>
                <a:close/>
              </a:path>
            </a:pathLst>
          </a:custGeom>
          <a:solidFill>
            <a:srgbClr val="482400"/>
          </a:solid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1445895">
              <a:lnSpc>
                <a:spcPct val="100000"/>
              </a:lnSpc>
              <a:spcBef>
                <a:spcPts val="100"/>
              </a:spcBef>
            </a:pPr>
            <a:r>
              <a:rPr spc="75" dirty="0"/>
              <a:t>EJEMPLOS</a:t>
            </a:r>
          </a:p>
        </p:txBody>
      </p:sp>
      <p:sp>
        <p:nvSpPr>
          <p:cNvPr id="6" name="object 6"/>
          <p:cNvSpPr txBox="1"/>
          <p:nvPr/>
        </p:nvSpPr>
        <p:spPr>
          <a:xfrm>
            <a:off x="1085033" y="1198615"/>
            <a:ext cx="2922905" cy="1320800"/>
          </a:xfrm>
          <a:prstGeom prst="rect">
            <a:avLst/>
          </a:prstGeom>
        </p:spPr>
        <p:txBody>
          <a:bodyPr vert="horz" wrap="square" lIns="0" tIns="12700" rIns="0" bIns="0" rtlCol="0">
            <a:spAutoFit/>
          </a:bodyPr>
          <a:lstStyle/>
          <a:p>
            <a:pPr marL="1264920">
              <a:lnSpc>
                <a:spcPct val="100000"/>
              </a:lnSpc>
              <a:spcBef>
                <a:spcPts val="100"/>
              </a:spcBef>
            </a:pPr>
            <a:r>
              <a:rPr sz="2000" spc="40" dirty="0">
                <a:solidFill>
                  <a:srgbClr val="482400"/>
                </a:solidFill>
                <a:latin typeface="Trebuchet MS"/>
                <a:cs typeface="Trebuchet MS"/>
              </a:rPr>
              <a:t>BALISTA</a:t>
            </a:r>
            <a:endParaRPr sz="2000">
              <a:latin typeface="Trebuchet MS"/>
              <a:cs typeface="Trebuchet MS"/>
            </a:endParaRPr>
          </a:p>
          <a:p>
            <a:pPr marL="340360" indent="-327660">
              <a:lnSpc>
                <a:spcPct val="100000"/>
              </a:lnSpc>
              <a:spcBef>
                <a:spcPts val="1515"/>
              </a:spcBef>
              <a:buFont typeface="Arial MT"/>
              <a:buChar char="●"/>
              <a:tabLst>
                <a:tab pos="340360" algn="l"/>
              </a:tabLst>
            </a:pPr>
            <a:r>
              <a:rPr sz="1300" spc="-70" dirty="0">
                <a:solidFill>
                  <a:srgbClr val="482400"/>
                </a:solidFill>
                <a:latin typeface="Verdana"/>
                <a:cs typeface="Verdana"/>
              </a:rPr>
              <a:t>Dispara</a:t>
            </a:r>
            <a:r>
              <a:rPr sz="1300" spc="-125" dirty="0">
                <a:solidFill>
                  <a:srgbClr val="482400"/>
                </a:solidFill>
                <a:latin typeface="Verdana"/>
                <a:cs typeface="Verdana"/>
              </a:rPr>
              <a:t> </a:t>
            </a:r>
            <a:r>
              <a:rPr sz="1300" spc="-80" dirty="0">
                <a:solidFill>
                  <a:srgbClr val="482400"/>
                </a:solidFill>
                <a:latin typeface="Verdana"/>
                <a:cs typeface="Verdana"/>
              </a:rPr>
              <a:t>grandes</a:t>
            </a:r>
            <a:r>
              <a:rPr sz="1300" spc="-125" dirty="0">
                <a:solidFill>
                  <a:srgbClr val="482400"/>
                </a:solidFill>
                <a:latin typeface="Verdana"/>
                <a:cs typeface="Verdana"/>
              </a:rPr>
              <a:t> </a:t>
            </a:r>
            <a:r>
              <a:rPr sz="1300" spc="-10" dirty="0">
                <a:solidFill>
                  <a:srgbClr val="482400"/>
                </a:solidFill>
                <a:latin typeface="Verdana"/>
                <a:cs typeface="Verdana"/>
              </a:rPr>
              <a:t>flechas.</a:t>
            </a:r>
            <a:endParaRPr sz="1300">
              <a:latin typeface="Verdana"/>
              <a:cs typeface="Verdana"/>
            </a:endParaRPr>
          </a:p>
          <a:p>
            <a:pPr marL="340360" marR="5080" indent="-328295">
              <a:lnSpc>
                <a:spcPct val="101000"/>
              </a:lnSpc>
              <a:buFont typeface="Arial MT"/>
              <a:buChar char="●"/>
              <a:tabLst>
                <a:tab pos="340360" algn="l"/>
              </a:tabLst>
            </a:pPr>
            <a:r>
              <a:rPr sz="1300" spc="-135" dirty="0">
                <a:solidFill>
                  <a:srgbClr val="482400"/>
                </a:solidFill>
                <a:latin typeface="Verdana"/>
                <a:cs typeface="Verdana"/>
              </a:rPr>
              <a:t>Su</a:t>
            </a:r>
            <a:r>
              <a:rPr sz="1300" spc="-125" dirty="0">
                <a:solidFill>
                  <a:srgbClr val="482400"/>
                </a:solidFill>
                <a:latin typeface="Verdana"/>
                <a:cs typeface="Verdana"/>
              </a:rPr>
              <a:t> </a:t>
            </a:r>
            <a:r>
              <a:rPr sz="1300" spc="-80" dirty="0">
                <a:solidFill>
                  <a:srgbClr val="482400"/>
                </a:solidFill>
                <a:latin typeface="Verdana"/>
                <a:cs typeface="Verdana"/>
              </a:rPr>
              <a:t>tensión</a:t>
            </a:r>
            <a:r>
              <a:rPr sz="1300" spc="-125" dirty="0">
                <a:solidFill>
                  <a:srgbClr val="482400"/>
                </a:solidFill>
                <a:latin typeface="Verdana"/>
                <a:cs typeface="Verdana"/>
              </a:rPr>
              <a:t> </a:t>
            </a:r>
            <a:r>
              <a:rPr sz="1300" spc="-65" dirty="0">
                <a:solidFill>
                  <a:srgbClr val="482400"/>
                </a:solidFill>
                <a:latin typeface="Verdana"/>
                <a:cs typeface="Verdana"/>
              </a:rPr>
              <a:t>elástica</a:t>
            </a:r>
            <a:r>
              <a:rPr sz="1300" spc="-120" dirty="0">
                <a:solidFill>
                  <a:srgbClr val="482400"/>
                </a:solidFill>
                <a:latin typeface="Verdana"/>
                <a:cs typeface="Verdana"/>
              </a:rPr>
              <a:t> </a:t>
            </a:r>
            <a:r>
              <a:rPr sz="1300" spc="-95" dirty="0">
                <a:solidFill>
                  <a:srgbClr val="482400"/>
                </a:solidFill>
                <a:latin typeface="Verdana"/>
                <a:cs typeface="Verdana"/>
              </a:rPr>
              <a:t>se</a:t>
            </a:r>
            <a:r>
              <a:rPr sz="1300" spc="-125" dirty="0">
                <a:solidFill>
                  <a:srgbClr val="482400"/>
                </a:solidFill>
                <a:latin typeface="Verdana"/>
                <a:cs typeface="Verdana"/>
              </a:rPr>
              <a:t> </a:t>
            </a:r>
            <a:r>
              <a:rPr sz="1300" spc="-65" dirty="0">
                <a:solidFill>
                  <a:srgbClr val="482400"/>
                </a:solidFill>
                <a:latin typeface="Verdana"/>
                <a:cs typeface="Verdana"/>
              </a:rPr>
              <a:t>almacena</a:t>
            </a:r>
            <a:r>
              <a:rPr sz="1300" spc="-120" dirty="0">
                <a:solidFill>
                  <a:srgbClr val="482400"/>
                </a:solidFill>
                <a:latin typeface="Verdana"/>
                <a:cs typeface="Verdana"/>
              </a:rPr>
              <a:t> </a:t>
            </a:r>
            <a:r>
              <a:rPr sz="1300" spc="-60" dirty="0">
                <a:solidFill>
                  <a:srgbClr val="482400"/>
                </a:solidFill>
                <a:latin typeface="Verdana"/>
                <a:cs typeface="Verdana"/>
              </a:rPr>
              <a:t>en </a:t>
            </a:r>
            <a:r>
              <a:rPr sz="1300" spc="-95" dirty="0">
                <a:solidFill>
                  <a:srgbClr val="482400"/>
                </a:solidFill>
                <a:latin typeface="Verdana"/>
                <a:cs typeface="Verdana"/>
              </a:rPr>
              <a:t>en</a:t>
            </a:r>
            <a:r>
              <a:rPr sz="1300" spc="-145" dirty="0">
                <a:solidFill>
                  <a:srgbClr val="482400"/>
                </a:solidFill>
                <a:latin typeface="Verdana"/>
                <a:cs typeface="Verdana"/>
              </a:rPr>
              <a:t> </a:t>
            </a:r>
            <a:r>
              <a:rPr sz="1300" spc="-65" dirty="0">
                <a:solidFill>
                  <a:srgbClr val="482400"/>
                </a:solidFill>
                <a:latin typeface="Verdana"/>
                <a:cs typeface="Verdana"/>
              </a:rPr>
              <a:t>los</a:t>
            </a:r>
            <a:r>
              <a:rPr sz="1300" spc="-145" dirty="0">
                <a:solidFill>
                  <a:srgbClr val="482400"/>
                </a:solidFill>
                <a:latin typeface="Verdana"/>
                <a:cs typeface="Verdana"/>
              </a:rPr>
              <a:t> </a:t>
            </a:r>
            <a:r>
              <a:rPr sz="1300" spc="-90" dirty="0">
                <a:solidFill>
                  <a:srgbClr val="482400"/>
                </a:solidFill>
                <a:latin typeface="Verdana"/>
                <a:cs typeface="Verdana"/>
              </a:rPr>
              <a:t>brazos</a:t>
            </a:r>
            <a:r>
              <a:rPr sz="1300" spc="-145" dirty="0">
                <a:solidFill>
                  <a:srgbClr val="482400"/>
                </a:solidFill>
                <a:latin typeface="Verdana"/>
                <a:cs typeface="Verdana"/>
              </a:rPr>
              <a:t> </a:t>
            </a:r>
            <a:r>
              <a:rPr sz="1300" spc="-85" dirty="0">
                <a:solidFill>
                  <a:srgbClr val="482400"/>
                </a:solidFill>
                <a:latin typeface="Verdana"/>
                <a:cs typeface="Verdana"/>
              </a:rPr>
              <a:t>de</a:t>
            </a:r>
            <a:r>
              <a:rPr sz="1300" spc="-140" dirty="0">
                <a:solidFill>
                  <a:srgbClr val="482400"/>
                </a:solidFill>
                <a:latin typeface="Verdana"/>
                <a:cs typeface="Verdana"/>
              </a:rPr>
              <a:t> </a:t>
            </a:r>
            <a:r>
              <a:rPr sz="1300" spc="-35" dirty="0">
                <a:solidFill>
                  <a:srgbClr val="482400"/>
                </a:solidFill>
                <a:latin typeface="Verdana"/>
                <a:cs typeface="Verdana"/>
              </a:rPr>
              <a:t>la</a:t>
            </a:r>
            <a:r>
              <a:rPr sz="1300" spc="-145" dirty="0">
                <a:solidFill>
                  <a:srgbClr val="482400"/>
                </a:solidFill>
                <a:latin typeface="Verdana"/>
                <a:cs typeface="Verdana"/>
              </a:rPr>
              <a:t> </a:t>
            </a:r>
            <a:r>
              <a:rPr sz="1300" spc="-75" dirty="0">
                <a:solidFill>
                  <a:srgbClr val="482400"/>
                </a:solidFill>
                <a:latin typeface="Verdana"/>
                <a:cs typeface="Verdana"/>
              </a:rPr>
              <a:t>madera</a:t>
            </a:r>
            <a:r>
              <a:rPr sz="1300" spc="-145" dirty="0">
                <a:solidFill>
                  <a:srgbClr val="482400"/>
                </a:solidFill>
                <a:latin typeface="Verdana"/>
                <a:cs typeface="Verdana"/>
              </a:rPr>
              <a:t> </a:t>
            </a:r>
            <a:r>
              <a:rPr sz="1300" spc="-55" dirty="0">
                <a:solidFill>
                  <a:srgbClr val="482400"/>
                </a:solidFill>
                <a:latin typeface="Verdana"/>
                <a:cs typeface="Verdana"/>
              </a:rPr>
              <a:t>y</a:t>
            </a:r>
            <a:r>
              <a:rPr sz="1300" spc="-145" dirty="0">
                <a:solidFill>
                  <a:srgbClr val="482400"/>
                </a:solidFill>
                <a:latin typeface="Verdana"/>
                <a:cs typeface="Verdana"/>
              </a:rPr>
              <a:t> </a:t>
            </a:r>
            <a:r>
              <a:rPr sz="1300" spc="-95" dirty="0">
                <a:solidFill>
                  <a:srgbClr val="482400"/>
                </a:solidFill>
                <a:latin typeface="Verdana"/>
                <a:cs typeface="Verdana"/>
              </a:rPr>
              <a:t>en</a:t>
            </a:r>
            <a:r>
              <a:rPr sz="1300" spc="-140" dirty="0">
                <a:solidFill>
                  <a:srgbClr val="482400"/>
                </a:solidFill>
                <a:latin typeface="Verdana"/>
                <a:cs typeface="Verdana"/>
              </a:rPr>
              <a:t> </a:t>
            </a:r>
            <a:r>
              <a:rPr sz="1300" spc="-25" dirty="0">
                <a:solidFill>
                  <a:srgbClr val="482400"/>
                </a:solidFill>
                <a:latin typeface="Verdana"/>
                <a:cs typeface="Verdana"/>
              </a:rPr>
              <a:t>la </a:t>
            </a:r>
            <a:r>
              <a:rPr sz="1300" spc="-75" dirty="0">
                <a:solidFill>
                  <a:srgbClr val="482400"/>
                </a:solidFill>
                <a:latin typeface="Verdana"/>
                <a:cs typeface="Verdana"/>
              </a:rPr>
              <a:t>propia</a:t>
            </a:r>
            <a:r>
              <a:rPr sz="1300" spc="-125" dirty="0">
                <a:solidFill>
                  <a:srgbClr val="482400"/>
                </a:solidFill>
                <a:latin typeface="Verdana"/>
                <a:cs typeface="Verdana"/>
              </a:rPr>
              <a:t> </a:t>
            </a:r>
            <a:r>
              <a:rPr sz="1300" spc="-80" dirty="0">
                <a:solidFill>
                  <a:srgbClr val="482400"/>
                </a:solidFill>
                <a:latin typeface="Verdana"/>
                <a:cs typeface="Verdana"/>
              </a:rPr>
              <a:t>cuerda</a:t>
            </a:r>
            <a:r>
              <a:rPr sz="1300" spc="-125" dirty="0">
                <a:solidFill>
                  <a:srgbClr val="482400"/>
                </a:solidFill>
                <a:latin typeface="Verdana"/>
                <a:cs typeface="Verdana"/>
              </a:rPr>
              <a:t> </a:t>
            </a:r>
            <a:r>
              <a:rPr sz="1300" spc="-30" dirty="0">
                <a:solidFill>
                  <a:srgbClr val="482400"/>
                </a:solidFill>
                <a:latin typeface="Verdana"/>
                <a:cs typeface="Verdana"/>
              </a:rPr>
              <a:t>al</a:t>
            </a:r>
            <a:r>
              <a:rPr sz="1300" spc="-125" dirty="0">
                <a:solidFill>
                  <a:srgbClr val="482400"/>
                </a:solidFill>
                <a:latin typeface="Verdana"/>
                <a:cs typeface="Verdana"/>
              </a:rPr>
              <a:t> </a:t>
            </a:r>
            <a:r>
              <a:rPr sz="1300" spc="-10" dirty="0">
                <a:solidFill>
                  <a:srgbClr val="482400"/>
                </a:solidFill>
                <a:latin typeface="Verdana"/>
                <a:cs typeface="Verdana"/>
              </a:rPr>
              <a:t>estirarse.</a:t>
            </a:r>
            <a:endParaRPr sz="1300">
              <a:latin typeface="Verdana"/>
              <a:cs typeface="Verdana"/>
            </a:endParaRPr>
          </a:p>
        </p:txBody>
      </p:sp>
      <p:sp>
        <p:nvSpPr>
          <p:cNvPr id="7" name="object 7"/>
          <p:cNvSpPr txBox="1"/>
          <p:nvPr/>
        </p:nvSpPr>
        <p:spPr>
          <a:xfrm>
            <a:off x="4879558" y="1198615"/>
            <a:ext cx="3171825" cy="1920875"/>
          </a:xfrm>
          <a:prstGeom prst="rect">
            <a:avLst/>
          </a:prstGeom>
        </p:spPr>
        <p:txBody>
          <a:bodyPr vert="horz" wrap="square" lIns="0" tIns="12700" rIns="0" bIns="0" rtlCol="0">
            <a:spAutoFit/>
          </a:bodyPr>
          <a:lstStyle/>
          <a:p>
            <a:pPr marL="536575">
              <a:lnSpc>
                <a:spcPct val="100000"/>
              </a:lnSpc>
              <a:spcBef>
                <a:spcPts val="100"/>
              </a:spcBef>
            </a:pPr>
            <a:r>
              <a:rPr sz="2000" spc="-10" dirty="0">
                <a:solidFill>
                  <a:srgbClr val="482400"/>
                </a:solidFill>
                <a:latin typeface="Trebuchet MS"/>
                <a:cs typeface="Trebuchet MS"/>
              </a:rPr>
              <a:t>ONAGRO</a:t>
            </a:r>
            <a:endParaRPr sz="2000">
              <a:latin typeface="Trebuchet MS"/>
              <a:cs typeface="Trebuchet MS"/>
            </a:endParaRPr>
          </a:p>
          <a:p>
            <a:pPr marL="340360" indent="-327660">
              <a:lnSpc>
                <a:spcPct val="100000"/>
              </a:lnSpc>
              <a:spcBef>
                <a:spcPts val="1515"/>
              </a:spcBef>
              <a:buFont typeface="Arial MT"/>
              <a:buChar char="●"/>
              <a:tabLst>
                <a:tab pos="340360" algn="l"/>
              </a:tabLst>
            </a:pPr>
            <a:r>
              <a:rPr sz="1300" spc="-85" dirty="0">
                <a:solidFill>
                  <a:srgbClr val="482400"/>
                </a:solidFill>
                <a:latin typeface="Verdana"/>
                <a:cs typeface="Verdana"/>
              </a:rPr>
              <a:t>Tipo</a:t>
            </a:r>
            <a:r>
              <a:rPr sz="1300" spc="-145" dirty="0">
                <a:solidFill>
                  <a:srgbClr val="482400"/>
                </a:solidFill>
                <a:latin typeface="Verdana"/>
                <a:cs typeface="Verdana"/>
              </a:rPr>
              <a:t> </a:t>
            </a:r>
            <a:r>
              <a:rPr sz="1300" spc="-85" dirty="0">
                <a:solidFill>
                  <a:srgbClr val="482400"/>
                </a:solidFill>
                <a:latin typeface="Verdana"/>
                <a:cs typeface="Verdana"/>
              </a:rPr>
              <a:t>de</a:t>
            </a:r>
            <a:r>
              <a:rPr sz="1300" spc="-145" dirty="0">
                <a:solidFill>
                  <a:srgbClr val="482400"/>
                </a:solidFill>
                <a:latin typeface="Verdana"/>
                <a:cs typeface="Verdana"/>
              </a:rPr>
              <a:t> </a:t>
            </a:r>
            <a:r>
              <a:rPr sz="1300" spc="-10" dirty="0">
                <a:solidFill>
                  <a:srgbClr val="482400"/>
                </a:solidFill>
                <a:latin typeface="Verdana"/>
                <a:cs typeface="Verdana"/>
              </a:rPr>
              <a:t>catapulta.</a:t>
            </a:r>
            <a:endParaRPr sz="1300">
              <a:latin typeface="Verdana"/>
              <a:cs typeface="Verdana"/>
            </a:endParaRPr>
          </a:p>
          <a:p>
            <a:pPr marL="340360" marR="5080" indent="-328295">
              <a:lnSpc>
                <a:spcPct val="101000"/>
              </a:lnSpc>
              <a:buFont typeface="Arial MT"/>
              <a:buChar char="●"/>
              <a:tabLst>
                <a:tab pos="340360" algn="l"/>
              </a:tabLst>
            </a:pPr>
            <a:r>
              <a:rPr sz="1300" spc="-135" dirty="0">
                <a:solidFill>
                  <a:srgbClr val="482400"/>
                </a:solidFill>
                <a:latin typeface="Verdana"/>
                <a:cs typeface="Verdana"/>
              </a:rPr>
              <a:t>Su</a:t>
            </a:r>
            <a:r>
              <a:rPr sz="1300" spc="-130" dirty="0">
                <a:solidFill>
                  <a:srgbClr val="482400"/>
                </a:solidFill>
                <a:latin typeface="Verdana"/>
                <a:cs typeface="Verdana"/>
              </a:rPr>
              <a:t> </a:t>
            </a:r>
            <a:r>
              <a:rPr sz="1300" spc="-80" dirty="0">
                <a:solidFill>
                  <a:srgbClr val="482400"/>
                </a:solidFill>
                <a:latin typeface="Verdana"/>
                <a:cs typeface="Verdana"/>
              </a:rPr>
              <a:t>tensión</a:t>
            </a:r>
            <a:r>
              <a:rPr sz="1300" spc="-125" dirty="0">
                <a:solidFill>
                  <a:srgbClr val="482400"/>
                </a:solidFill>
                <a:latin typeface="Verdana"/>
                <a:cs typeface="Verdana"/>
              </a:rPr>
              <a:t> </a:t>
            </a:r>
            <a:r>
              <a:rPr sz="1300" spc="-65" dirty="0">
                <a:solidFill>
                  <a:srgbClr val="482400"/>
                </a:solidFill>
                <a:latin typeface="Verdana"/>
                <a:cs typeface="Verdana"/>
              </a:rPr>
              <a:t>elástica</a:t>
            </a:r>
            <a:r>
              <a:rPr sz="1300" spc="-130" dirty="0">
                <a:solidFill>
                  <a:srgbClr val="482400"/>
                </a:solidFill>
                <a:latin typeface="Verdana"/>
                <a:cs typeface="Verdana"/>
              </a:rPr>
              <a:t> </a:t>
            </a:r>
            <a:r>
              <a:rPr sz="1300" spc="-95" dirty="0">
                <a:solidFill>
                  <a:srgbClr val="482400"/>
                </a:solidFill>
                <a:latin typeface="Verdana"/>
                <a:cs typeface="Verdana"/>
              </a:rPr>
              <a:t>se</a:t>
            </a:r>
            <a:r>
              <a:rPr sz="1300" spc="-125" dirty="0">
                <a:solidFill>
                  <a:srgbClr val="482400"/>
                </a:solidFill>
                <a:latin typeface="Verdana"/>
                <a:cs typeface="Verdana"/>
              </a:rPr>
              <a:t> </a:t>
            </a:r>
            <a:r>
              <a:rPr sz="1300" spc="-65" dirty="0">
                <a:solidFill>
                  <a:srgbClr val="482400"/>
                </a:solidFill>
                <a:latin typeface="Verdana"/>
                <a:cs typeface="Verdana"/>
              </a:rPr>
              <a:t>almacena</a:t>
            </a:r>
            <a:r>
              <a:rPr sz="1300" spc="-130" dirty="0">
                <a:solidFill>
                  <a:srgbClr val="482400"/>
                </a:solidFill>
                <a:latin typeface="Verdana"/>
                <a:cs typeface="Verdana"/>
              </a:rPr>
              <a:t> </a:t>
            </a:r>
            <a:r>
              <a:rPr sz="1300" spc="-95" dirty="0">
                <a:solidFill>
                  <a:srgbClr val="482400"/>
                </a:solidFill>
                <a:latin typeface="Verdana"/>
                <a:cs typeface="Verdana"/>
              </a:rPr>
              <a:t>en</a:t>
            </a:r>
            <a:r>
              <a:rPr sz="1300" spc="-135" dirty="0">
                <a:solidFill>
                  <a:srgbClr val="482400"/>
                </a:solidFill>
                <a:latin typeface="Verdana"/>
                <a:cs typeface="Verdana"/>
              </a:rPr>
              <a:t> </a:t>
            </a:r>
            <a:r>
              <a:rPr sz="1300" spc="-30" dirty="0">
                <a:solidFill>
                  <a:srgbClr val="482400"/>
                </a:solidFill>
                <a:latin typeface="Verdana"/>
                <a:cs typeface="Verdana"/>
              </a:rPr>
              <a:t>las </a:t>
            </a:r>
            <a:r>
              <a:rPr sz="1300" spc="-80" dirty="0">
                <a:solidFill>
                  <a:srgbClr val="482400"/>
                </a:solidFill>
                <a:latin typeface="Verdana"/>
                <a:cs typeface="Verdana"/>
              </a:rPr>
              <a:t>cuerdas</a:t>
            </a:r>
            <a:r>
              <a:rPr sz="1300" spc="-145" dirty="0">
                <a:solidFill>
                  <a:srgbClr val="482400"/>
                </a:solidFill>
                <a:latin typeface="Verdana"/>
                <a:cs typeface="Verdana"/>
              </a:rPr>
              <a:t> </a:t>
            </a:r>
            <a:r>
              <a:rPr sz="1300" spc="-70" dirty="0">
                <a:solidFill>
                  <a:srgbClr val="482400"/>
                </a:solidFill>
                <a:latin typeface="Verdana"/>
                <a:cs typeface="Verdana"/>
              </a:rPr>
              <a:t>hasta</a:t>
            </a:r>
            <a:r>
              <a:rPr sz="1300" spc="-130" dirty="0">
                <a:solidFill>
                  <a:srgbClr val="482400"/>
                </a:solidFill>
                <a:latin typeface="Verdana"/>
                <a:cs typeface="Verdana"/>
              </a:rPr>
              <a:t> </a:t>
            </a:r>
            <a:r>
              <a:rPr sz="1300" spc="-60" dirty="0">
                <a:solidFill>
                  <a:srgbClr val="482400"/>
                </a:solidFill>
                <a:latin typeface="Verdana"/>
                <a:cs typeface="Verdana"/>
              </a:rPr>
              <a:t>el</a:t>
            </a:r>
            <a:r>
              <a:rPr sz="1300" spc="-130" dirty="0">
                <a:solidFill>
                  <a:srgbClr val="482400"/>
                </a:solidFill>
                <a:latin typeface="Verdana"/>
                <a:cs typeface="Verdana"/>
              </a:rPr>
              <a:t> </a:t>
            </a:r>
            <a:r>
              <a:rPr sz="1300" spc="-80" dirty="0">
                <a:solidFill>
                  <a:srgbClr val="482400"/>
                </a:solidFill>
                <a:latin typeface="Verdana"/>
                <a:cs typeface="Verdana"/>
              </a:rPr>
              <a:t>momento</a:t>
            </a:r>
            <a:r>
              <a:rPr sz="1300" spc="-130" dirty="0">
                <a:solidFill>
                  <a:srgbClr val="482400"/>
                </a:solidFill>
                <a:latin typeface="Verdana"/>
                <a:cs typeface="Verdana"/>
              </a:rPr>
              <a:t> </a:t>
            </a:r>
            <a:r>
              <a:rPr sz="1300" spc="-95" dirty="0">
                <a:solidFill>
                  <a:srgbClr val="482400"/>
                </a:solidFill>
                <a:latin typeface="Verdana"/>
                <a:cs typeface="Verdana"/>
              </a:rPr>
              <a:t>en</a:t>
            </a:r>
            <a:r>
              <a:rPr sz="1300" spc="-130" dirty="0">
                <a:solidFill>
                  <a:srgbClr val="482400"/>
                </a:solidFill>
                <a:latin typeface="Verdana"/>
                <a:cs typeface="Verdana"/>
              </a:rPr>
              <a:t> </a:t>
            </a:r>
            <a:r>
              <a:rPr sz="1300" spc="-60" dirty="0">
                <a:solidFill>
                  <a:srgbClr val="482400"/>
                </a:solidFill>
                <a:latin typeface="Verdana"/>
                <a:cs typeface="Verdana"/>
              </a:rPr>
              <a:t>el</a:t>
            </a:r>
            <a:r>
              <a:rPr sz="1300" spc="-130" dirty="0">
                <a:solidFill>
                  <a:srgbClr val="482400"/>
                </a:solidFill>
                <a:latin typeface="Verdana"/>
                <a:cs typeface="Verdana"/>
              </a:rPr>
              <a:t> </a:t>
            </a:r>
            <a:r>
              <a:rPr sz="1300" spc="-25" dirty="0">
                <a:solidFill>
                  <a:srgbClr val="482400"/>
                </a:solidFill>
                <a:latin typeface="Verdana"/>
                <a:cs typeface="Verdana"/>
              </a:rPr>
              <a:t>que </a:t>
            </a:r>
            <a:r>
              <a:rPr sz="1300" spc="-95" dirty="0">
                <a:solidFill>
                  <a:srgbClr val="482400"/>
                </a:solidFill>
                <a:latin typeface="Verdana"/>
                <a:cs typeface="Verdana"/>
              </a:rPr>
              <a:t>se</a:t>
            </a:r>
            <a:r>
              <a:rPr sz="1300" spc="-145" dirty="0">
                <a:solidFill>
                  <a:srgbClr val="482400"/>
                </a:solidFill>
                <a:latin typeface="Verdana"/>
                <a:cs typeface="Verdana"/>
              </a:rPr>
              <a:t> </a:t>
            </a:r>
            <a:r>
              <a:rPr sz="1300" spc="-70" dirty="0">
                <a:solidFill>
                  <a:srgbClr val="482400"/>
                </a:solidFill>
                <a:latin typeface="Verdana"/>
                <a:cs typeface="Verdana"/>
              </a:rPr>
              <a:t>suelta</a:t>
            </a:r>
            <a:r>
              <a:rPr sz="1300" spc="-145" dirty="0">
                <a:solidFill>
                  <a:srgbClr val="482400"/>
                </a:solidFill>
                <a:latin typeface="Verdana"/>
                <a:cs typeface="Verdana"/>
              </a:rPr>
              <a:t> </a:t>
            </a:r>
            <a:r>
              <a:rPr sz="1300" spc="-60" dirty="0">
                <a:solidFill>
                  <a:srgbClr val="482400"/>
                </a:solidFill>
                <a:latin typeface="Verdana"/>
                <a:cs typeface="Verdana"/>
              </a:rPr>
              <a:t>el</a:t>
            </a:r>
            <a:r>
              <a:rPr sz="1300" spc="-145" dirty="0">
                <a:solidFill>
                  <a:srgbClr val="482400"/>
                </a:solidFill>
                <a:latin typeface="Verdana"/>
                <a:cs typeface="Verdana"/>
              </a:rPr>
              <a:t> </a:t>
            </a:r>
            <a:r>
              <a:rPr sz="1300" spc="-85" dirty="0">
                <a:solidFill>
                  <a:srgbClr val="482400"/>
                </a:solidFill>
                <a:latin typeface="Verdana"/>
                <a:cs typeface="Verdana"/>
              </a:rPr>
              <a:t>brazo</a:t>
            </a:r>
            <a:r>
              <a:rPr sz="1300" spc="-145" dirty="0">
                <a:solidFill>
                  <a:srgbClr val="482400"/>
                </a:solidFill>
                <a:latin typeface="Verdana"/>
                <a:cs typeface="Verdana"/>
              </a:rPr>
              <a:t> </a:t>
            </a:r>
            <a:r>
              <a:rPr sz="1300" spc="-85" dirty="0">
                <a:solidFill>
                  <a:srgbClr val="482400"/>
                </a:solidFill>
                <a:latin typeface="Verdana"/>
                <a:cs typeface="Verdana"/>
              </a:rPr>
              <a:t>de</a:t>
            </a:r>
            <a:r>
              <a:rPr sz="1300" spc="-145" dirty="0">
                <a:solidFill>
                  <a:srgbClr val="482400"/>
                </a:solidFill>
                <a:latin typeface="Verdana"/>
                <a:cs typeface="Verdana"/>
              </a:rPr>
              <a:t> </a:t>
            </a:r>
            <a:r>
              <a:rPr sz="1300" spc="-10" dirty="0">
                <a:solidFill>
                  <a:srgbClr val="482400"/>
                </a:solidFill>
                <a:latin typeface="Verdana"/>
                <a:cs typeface="Verdana"/>
              </a:rPr>
              <a:t>lanzamiento. </a:t>
            </a:r>
            <a:r>
              <a:rPr sz="1300" spc="-85" dirty="0">
                <a:solidFill>
                  <a:srgbClr val="482400"/>
                </a:solidFill>
                <a:latin typeface="Verdana"/>
                <a:cs typeface="Verdana"/>
              </a:rPr>
              <a:t>Después</a:t>
            </a:r>
            <a:r>
              <a:rPr sz="1300" spc="-130" dirty="0">
                <a:solidFill>
                  <a:srgbClr val="482400"/>
                </a:solidFill>
                <a:latin typeface="Verdana"/>
                <a:cs typeface="Verdana"/>
              </a:rPr>
              <a:t> </a:t>
            </a:r>
            <a:r>
              <a:rPr sz="1300" spc="-75" dirty="0">
                <a:solidFill>
                  <a:srgbClr val="482400"/>
                </a:solidFill>
                <a:latin typeface="Verdana"/>
                <a:cs typeface="Verdana"/>
              </a:rPr>
              <a:t>esta</a:t>
            </a:r>
            <a:r>
              <a:rPr sz="1300" spc="-125" dirty="0">
                <a:solidFill>
                  <a:srgbClr val="482400"/>
                </a:solidFill>
                <a:latin typeface="Verdana"/>
                <a:cs typeface="Verdana"/>
              </a:rPr>
              <a:t> </a:t>
            </a:r>
            <a:r>
              <a:rPr sz="1300" spc="-80" dirty="0">
                <a:solidFill>
                  <a:srgbClr val="482400"/>
                </a:solidFill>
                <a:latin typeface="Verdana"/>
                <a:cs typeface="Verdana"/>
              </a:rPr>
              <a:t>tensión</a:t>
            </a:r>
            <a:r>
              <a:rPr sz="1300" spc="-125" dirty="0">
                <a:solidFill>
                  <a:srgbClr val="482400"/>
                </a:solidFill>
                <a:latin typeface="Verdana"/>
                <a:cs typeface="Verdana"/>
              </a:rPr>
              <a:t> </a:t>
            </a:r>
            <a:r>
              <a:rPr sz="1300" spc="-95" dirty="0">
                <a:solidFill>
                  <a:srgbClr val="482400"/>
                </a:solidFill>
                <a:latin typeface="Verdana"/>
                <a:cs typeface="Verdana"/>
              </a:rPr>
              <a:t>se</a:t>
            </a:r>
            <a:r>
              <a:rPr sz="1300" spc="-125" dirty="0">
                <a:solidFill>
                  <a:srgbClr val="482400"/>
                </a:solidFill>
                <a:latin typeface="Verdana"/>
                <a:cs typeface="Verdana"/>
              </a:rPr>
              <a:t> </a:t>
            </a:r>
            <a:r>
              <a:rPr sz="1300" spc="-85" dirty="0">
                <a:solidFill>
                  <a:srgbClr val="482400"/>
                </a:solidFill>
                <a:latin typeface="Verdana"/>
                <a:cs typeface="Verdana"/>
              </a:rPr>
              <a:t>convierte</a:t>
            </a:r>
            <a:r>
              <a:rPr sz="1300" spc="-125" dirty="0">
                <a:solidFill>
                  <a:srgbClr val="482400"/>
                </a:solidFill>
                <a:latin typeface="Verdana"/>
                <a:cs typeface="Verdana"/>
              </a:rPr>
              <a:t> </a:t>
            </a:r>
            <a:r>
              <a:rPr sz="1300" spc="-25" dirty="0">
                <a:solidFill>
                  <a:srgbClr val="482400"/>
                </a:solidFill>
                <a:latin typeface="Verdana"/>
                <a:cs typeface="Verdana"/>
              </a:rPr>
              <a:t>en </a:t>
            </a:r>
            <a:r>
              <a:rPr sz="1300" spc="-85" dirty="0">
                <a:solidFill>
                  <a:srgbClr val="482400"/>
                </a:solidFill>
                <a:latin typeface="Verdana"/>
                <a:cs typeface="Verdana"/>
              </a:rPr>
              <a:t>energía</a:t>
            </a:r>
            <a:r>
              <a:rPr sz="1300" spc="-120" dirty="0">
                <a:solidFill>
                  <a:srgbClr val="482400"/>
                </a:solidFill>
                <a:latin typeface="Verdana"/>
                <a:cs typeface="Verdana"/>
              </a:rPr>
              <a:t> </a:t>
            </a:r>
            <a:r>
              <a:rPr sz="1300" spc="-90" dirty="0">
                <a:solidFill>
                  <a:srgbClr val="482400"/>
                </a:solidFill>
                <a:latin typeface="Verdana"/>
                <a:cs typeface="Verdana"/>
              </a:rPr>
              <a:t>cinética,</a:t>
            </a:r>
            <a:r>
              <a:rPr sz="1300" spc="-114" dirty="0">
                <a:solidFill>
                  <a:srgbClr val="482400"/>
                </a:solidFill>
                <a:latin typeface="Verdana"/>
                <a:cs typeface="Verdana"/>
              </a:rPr>
              <a:t> </a:t>
            </a:r>
            <a:r>
              <a:rPr sz="1300" spc="-75" dirty="0">
                <a:solidFill>
                  <a:srgbClr val="482400"/>
                </a:solidFill>
                <a:latin typeface="Verdana"/>
                <a:cs typeface="Verdana"/>
              </a:rPr>
              <a:t>además</a:t>
            </a:r>
            <a:r>
              <a:rPr sz="1300" spc="-120" dirty="0">
                <a:solidFill>
                  <a:srgbClr val="482400"/>
                </a:solidFill>
                <a:latin typeface="Verdana"/>
                <a:cs typeface="Verdana"/>
              </a:rPr>
              <a:t> </a:t>
            </a:r>
            <a:r>
              <a:rPr sz="1300" spc="-75" dirty="0">
                <a:solidFill>
                  <a:srgbClr val="482400"/>
                </a:solidFill>
                <a:latin typeface="Verdana"/>
                <a:cs typeface="Verdana"/>
              </a:rPr>
              <a:t>también</a:t>
            </a:r>
            <a:r>
              <a:rPr sz="1300" spc="-114" dirty="0">
                <a:solidFill>
                  <a:srgbClr val="482400"/>
                </a:solidFill>
                <a:latin typeface="Verdana"/>
                <a:cs typeface="Verdana"/>
              </a:rPr>
              <a:t> </a:t>
            </a:r>
            <a:r>
              <a:rPr sz="1300" spc="-25" dirty="0">
                <a:solidFill>
                  <a:srgbClr val="482400"/>
                </a:solidFill>
                <a:latin typeface="Verdana"/>
                <a:cs typeface="Verdana"/>
              </a:rPr>
              <a:t>se </a:t>
            </a:r>
            <a:r>
              <a:rPr sz="1300" spc="-75" dirty="0">
                <a:solidFill>
                  <a:srgbClr val="482400"/>
                </a:solidFill>
                <a:latin typeface="Verdana"/>
                <a:cs typeface="Verdana"/>
              </a:rPr>
              <a:t>genera</a:t>
            </a:r>
            <a:r>
              <a:rPr sz="1300" spc="-165" dirty="0">
                <a:solidFill>
                  <a:srgbClr val="482400"/>
                </a:solidFill>
                <a:latin typeface="Verdana"/>
                <a:cs typeface="Verdana"/>
              </a:rPr>
              <a:t> </a:t>
            </a:r>
            <a:r>
              <a:rPr sz="1300" spc="-10" dirty="0">
                <a:solidFill>
                  <a:srgbClr val="482400"/>
                </a:solidFill>
                <a:latin typeface="Verdana"/>
                <a:cs typeface="Verdana"/>
              </a:rPr>
              <a:t>torsión.</a:t>
            </a:r>
            <a:endParaRPr sz="1300">
              <a:latin typeface="Verdana"/>
              <a:cs typeface="Verdana"/>
            </a:endParaRPr>
          </a:p>
        </p:txBody>
      </p:sp>
      <p:grpSp>
        <p:nvGrpSpPr>
          <p:cNvPr id="8" name="object 8"/>
          <p:cNvGrpSpPr/>
          <p:nvPr/>
        </p:nvGrpSpPr>
        <p:grpSpPr>
          <a:xfrm>
            <a:off x="3751062" y="3644774"/>
            <a:ext cx="1590040" cy="718185"/>
            <a:chOff x="3751062" y="3644774"/>
            <a:chExt cx="1590040" cy="718185"/>
          </a:xfrm>
        </p:grpSpPr>
        <p:pic>
          <p:nvPicPr>
            <p:cNvPr id="9" name="object 9"/>
            <p:cNvPicPr/>
            <p:nvPr/>
          </p:nvPicPr>
          <p:blipFill>
            <a:blip r:embed="rId4" cstate="print"/>
            <a:stretch>
              <a:fillRect/>
            </a:stretch>
          </p:blipFill>
          <p:spPr>
            <a:xfrm>
              <a:off x="3760587" y="3654299"/>
              <a:ext cx="1570824" cy="698625"/>
            </a:xfrm>
            <a:prstGeom prst="rect">
              <a:avLst/>
            </a:prstGeom>
          </p:spPr>
        </p:pic>
        <p:sp>
          <p:nvSpPr>
            <p:cNvPr id="10" name="object 10"/>
            <p:cNvSpPr/>
            <p:nvPr/>
          </p:nvSpPr>
          <p:spPr>
            <a:xfrm>
              <a:off x="3755825" y="3649537"/>
              <a:ext cx="1580515" cy="708660"/>
            </a:xfrm>
            <a:custGeom>
              <a:avLst/>
              <a:gdLst/>
              <a:ahLst/>
              <a:cxnLst/>
              <a:rect l="l" t="t" r="r" b="b"/>
              <a:pathLst>
                <a:path w="1580514" h="708660">
                  <a:moveTo>
                    <a:pt x="0" y="0"/>
                  </a:moveTo>
                  <a:lnTo>
                    <a:pt x="1580349" y="0"/>
                  </a:lnTo>
                  <a:lnTo>
                    <a:pt x="1580349" y="708150"/>
                  </a:lnTo>
                  <a:lnTo>
                    <a:pt x="0" y="708150"/>
                  </a:lnTo>
                  <a:lnTo>
                    <a:pt x="0" y="0"/>
                  </a:lnTo>
                  <a:close/>
                </a:path>
              </a:pathLst>
            </a:custGeom>
            <a:ln w="9524">
              <a:solidFill>
                <a:srgbClr val="482400"/>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9023" y="1463299"/>
            <a:ext cx="2964180" cy="2613025"/>
          </a:xfrm>
          <a:custGeom>
            <a:avLst/>
            <a:gdLst/>
            <a:ahLst/>
            <a:cxnLst/>
            <a:rect l="l" t="t" r="r" b="b"/>
            <a:pathLst>
              <a:path w="2964179" h="2613025">
                <a:moveTo>
                  <a:pt x="2310978" y="2612772"/>
                </a:moveTo>
                <a:lnTo>
                  <a:pt x="2261892" y="2612746"/>
                </a:lnTo>
                <a:lnTo>
                  <a:pt x="2211366" y="2612669"/>
                </a:lnTo>
                <a:lnTo>
                  <a:pt x="2159449" y="2612539"/>
                </a:lnTo>
                <a:lnTo>
                  <a:pt x="2106193" y="2612359"/>
                </a:lnTo>
                <a:lnTo>
                  <a:pt x="1971675" y="2611809"/>
                </a:lnTo>
                <a:lnTo>
                  <a:pt x="1900763" y="2611809"/>
                </a:lnTo>
                <a:lnTo>
                  <a:pt x="1820504" y="2611258"/>
                </a:lnTo>
                <a:lnTo>
                  <a:pt x="1767561" y="2610573"/>
                </a:lnTo>
                <a:lnTo>
                  <a:pt x="1715425" y="2609674"/>
                </a:lnTo>
                <a:lnTo>
                  <a:pt x="1664094" y="2608645"/>
                </a:lnTo>
                <a:lnTo>
                  <a:pt x="1613569" y="2607570"/>
                </a:lnTo>
                <a:lnTo>
                  <a:pt x="1563850" y="2606533"/>
                </a:lnTo>
                <a:lnTo>
                  <a:pt x="1514937" y="2605618"/>
                </a:lnTo>
                <a:lnTo>
                  <a:pt x="1484064" y="2604932"/>
                </a:lnTo>
                <a:lnTo>
                  <a:pt x="1449021" y="2604363"/>
                </a:lnTo>
                <a:lnTo>
                  <a:pt x="1409627" y="2603974"/>
                </a:lnTo>
                <a:lnTo>
                  <a:pt x="1365699" y="2603830"/>
                </a:lnTo>
                <a:lnTo>
                  <a:pt x="1355246" y="2603832"/>
                </a:lnTo>
                <a:lnTo>
                  <a:pt x="1344520" y="2603847"/>
                </a:lnTo>
                <a:lnTo>
                  <a:pt x="1333532" y="2603888"/>
                </a:lnTo>
                <a:lnTo>
                  <a:pt x="1322293" y="2603967"/>
                </a:lnTo>
                <a:lnTo>
                  <a:pt x="977939" y="2606718"/>
                </a:lnTo>
                <a:lnTo>
                  <a:pt x="931861" y="2606652"/>
                </a:lnTo>
                <a:lnTo>
                  <a:pt x="884014" y="2606454"/>
                </a:lnTo>
                <a:lnTo>
                  <a:pt x="835182" y="2606124"/>
                </a:lnTo>
                <a:lnTo>
                  <a:pt x="786149" y="2605662"/>
                </a:lnTo>
                <a:lnTo>
                  <a:pt x="737698" y="2605068"/>
                </a:lnTo>
                <a:lnTo>
                  <a:pt x="497027" y="2599978"/>
                </a:lnTo>
                <a:lnTo>
                  <a:pt x="449455" y="2599105"/>
                </a:lnTo>
                <a:lnTo>
                  <a:pt x="402496" y="2598411"/>
                </a:lnTo>
                <a:lnTo>
                  <a:pt x="354548" y="2597809"/>
                </a:lnTo>
                <a:lnTo>
                  <a:pt x="304005" y="2597214"/>
                </a:lnTo>
                <a:lnTo>
                  <a:pt x="249264" y="2596539"/>
                </a:lnTo>
                <a:lnTo>
                  <a:pt x="105" y="2594888"/>
                </a:lnTo>
                <a:lnTo>
                  <a:pt x="105" y="2525968"/>
                </a:lnTo>
                <a:lnTo>
                  <a:pt x="438" y="2478899"/>
                </a:lnTo>
                <a:lnTo>
                  <a:pt x="750" y="2431598"/>
                </a:lnTo>
                <a:lnTo>
                  <a:pt x="982" y="2384091"/>
                </a:lnTo>
                <a:lnTo>
                  <a:pt x="1072" y="2336403"/>
                </a:lnTo>
                <a:lnTo>
                  <a:pt x="1314" y="2292647"/>
                </a:lnTo>
                <a:lnTo>
                  <a:pt x="1395" y="2247794"/>
                </a:lnTo>
                <a:lnTo>
                  <a:pt x="1314" y="2201781"/>
                </a:lnTo>
                <a:lnTo>
                  <a:pt x="1072" y="2154543"/>
                </a:lnTo>
                <a:lnTo>
                  <a:pt x="859" y="2106420"/>
                </a:lnTo>
                <a:lnTo>
                  <a:pt x="634" y="2057265"/>
                </a:lnTo>
                <a:lnTo>
                  <a:pt x="417" y="2007048"/>
                </a:lnTo>
                <a:lnTo>
                  <a:pt x="226" y="1955744"/>
                </a:lnTo>
                <a:lnTo>
                  <a:pt x="81" y="1903324"/>
                </a:lnTo>
                <a:lnTo>
                  <a:pt x="0" y="1849761"/>
                </a:lnTo>
                <a:lnTo>
                  <a:pt x="1" y="1795027"/>
                </a:lnTo>
                <a:lnTo>
                  <a:pt x="105" y="1739096"/>
                </a:lnTo>
                <a:lnTo>
                  <a:pt x="355" y="1688068"/>
                </a:lnTo>
                <a:lnTo>
                  <a:pt x="610" y="1637339"/>
                </a:lnTo>
                <a:lnTo>
                  <a:pt x="871" y="1586845"/>
                </a:lnTo>
                <a:lnTo>
                  <a:pt x="1135" y="1536521"/>
                </a:lnTo>
                <a:lnTo>
                  <a:pt x="1402" y="1486304"/>
                </a:lnTo>
                <a:lnTo>
                  <a:pt x="1672" y="1436130"/>
                </a:lnTo>
                <a:lnTo>
                  <a:pt x="2213" y="1335653"/>
                </a:lnTo>
                <a:lnTo>
                  <a:pt x="2483" y="1285223"/>
                </a:lnTo>
                <a:lnTo>
                  <a:pt x="2752" y="1234579"/>
                </a:lnTo>
                <a:lnTo>
                  <a:pt x="3018" y="1183658"/>
                </a:lnTo>
                <a:lnTo>
                  <a:pt x="3280" y="1132396"/>
                </a:lnTo>
                <a:lnTo>
                  <a:pt x="3539" y="1080728"/>
                </a:lnTo>
                <a:lnTo>
                  <a:pt x="3792" y="1028591"/>
                </a:lnTo>
                <a:lnTo>
                  <a:pt x="4039" y="975920"/>
                </a:lnTo>
                <a:lnTo>
                  <a:pt x="4279" y="922652"/>
                </a:lnTo>
                <a:lnTo>
                  <a:pt x="4510" y="868722"/>
                </a:lnTo>
                <a:lnTo>
                  <a:pt x="4957" y="818205"/>
                </a:lnTo>
                <a:lnTo>
                  <a:pt x="5368" y="767901"/>
                </a:lnTo>
                <a:lnTo>
                  <a:pt x="5748" y="717809"/>
                </a:lnTo>
                <a:lnTo>
                  <a:pt x="6102" y="667927"/>
                </a:lnTo>
                <a:lnTo>
                  <a:pt x="6433" y="618254"/>
                </a:lnTo>
                <a:lnTo>
                  <a:pt x="6747" y="568790"/>
                </a:lnTo>
                <a:lnTo>
                  <a:pt x="7047" y="519533"/>
                </a:lnTo>
                <a:lnTo>
                  <a:pt x="7339" y="470482"/>
                </a:lnTo>
                <a:lnTo>
                  <a:pt x="7626" y="421636"/>
                </a:lnTo>
                <a:lnTo>
                  <a:pt x="9453" y="0"/>
                </a:lnTo>
                <a:lnTo>
                  <a:pt x="35454" y="0"/>
                </a:lnTo>
                <a:lnTo>
                  <a:pt x="761550" y="3439"/>
                </a:lnTo>
                <a:lnTo>
                  <a:pt x="1163600" y="5089"/>
                </a:lnTo>
                <a:lnTo>
                  <a:pt x="1358931" y="5089"/>
                </a:lnTo>
                <a:lnTo>
                  <a:pt x="1405458" y="4909"/>
                </a:lnTo>
                <a:lnTo>
                  <a:pt x="1452580" y="4470"/>
                </a:lnTo>
                <a:lnTo>
                  <a:pt x="1500367" y="3929"/>
                </a:lnTo>
                <a:lnTo>
                  <a:pt x="1548889" y="3439"/>
                </a:lnTo>
                <a:lnTo>
                  <a:pt x="1748625" y="550"/>
                </a:lnTo>
                <a:lnTo>
                  <a:pt x="1800615" y="414"/>
                </a:lnTo>
                <a:lnTo>
                  <a:pt x="1817818" y="412"/>
                </a:lnTo>
                <a:lnTo>
                  <a:pt x="1852033" y="434"/>
                </a:lnTo>
                <a:lnTo>
                  <a:pt x="1885815" y="481"/>
                </a:lnTo>
                <a:lnTo>
                  <a:pt x="1919094" y="528"/>
                </a:lnTo>
                <a:lnTo>
                  <a:pt x="1951798" y="550"/>
                </a:lnTo>
                <a:lnTo>
                  <a:pt x="2328384" y="2888"/>
                </a:lnTo>
                <a:lnTo>
                  <a:pt x="2379454" y="2825"/>
                </a:lnTo>
                <a:lnTo>
                  <a:pt x="2430614" y="2654"/>
                </a:lnTo>
                <a:lnTo>
                  <a:pt x="2481850" y="2401"/>
                </a:lnTo>
                <a:lnTo>
                  <a:pt x="2533145" y="2093"/>
                </a:lnTo>
                <a:lnTo>
                  <a:pt x="2584486" y="1755"/>
                </a:lnTo>
                <a:lnTo>
                  <a:pt x="2635857" y="1416"/>
                </a:lnTo>
                <a:lnTo>
                  <a:pt x="2687242" y="1100"/>
                </a:lnTo>
                <a:lnTo>
                  <a:pt x="2868390" y="0"/>
                </a:lnTo>
                <a:lnTo>
                  <a:pt x="2963154" y="0"/>
                </a:lnTo>
                <a:lnTo>
                  <a:pt x="2963154" y="100559"/>
                </a:lnTo>
                <a:lnTo>
                  <a:pt x="2963173" y="154749"/>
                </a:lnTo>
                <a:lnTo>
                  <a:pt x="2963222" y="208563"/>
                </a:lnTo>
                <a:lnTo>
                  <a:pt x="2963290" y="261987"/>
                </a:lnTo>
                <a:lnTo>
                  <a:pt x="2963369" y="315006"/>
                </a:lnTo>
                <a:lnTo>
                  <a:pt x="2963448" y="367606"/>
                </a:lnTo>
                <a:lnTo>
                  <a:pt x="2963517" y="419773"/>
                </a:lnTo>
                <a:lnTo>
                  <a:pt x="2963566" y="471491"/>
                </a:lnTo>
                <a:lnTo>
                  <a:pt x="2963584" y="522746"/>
                </a:lnTo>
                <a:lnTo>
                  <a:pt x="2963565" y="575051"/>
                </a:lnTo>
                <a:lnTo>
                  <a:pt x="2963510" y="627304"/>
                </a:lnTo>
                <a:lnTo>
                  <a:pt x="2963425" y="679287"/>
                </a:lnTo>
                <a:lnTo>
                  <a:pt x="2963316" y="730779"/>
                </a:lnTo>
                <a:lnTo>
                  <a:pt x="2963185" y="781562"/>
                </a:lnTo>
                <a:lnTo>
                  <a:pt x="2963040" y="831417"/>
                </a:lnTo>
                <a:lnTo>
                  <a:pt x="2962885" y="880123"/>
                </a:lnTo>
                <a:lnTo>
                  <a:pt x="2962725" y="927463"/>
                </a:lnTo>
                <a:lnTo>
                  <a:pt x="2962384" y="980584"/>
                </a:lnTo>
                <a:lnTo>
                  <a:pt x="2962103" y="1032539"/>
                </a:lnTo>
                <a:lnTo>
                  <a:pt x="2961890" y="1083339"/>
                </a:lnTo>
                <a:lnTo>
                  <a:pt x="2961753" y="1132995"/>
                </a:lnTo>
                <a:lnTo>
                  <a:pt x="2961697" y="1181521"/>
                </a:lnTo>
                <a:lnTo>
                  <a:pt x="2961733" y="1228927"/>
                </a:lnTo>
                <a:lnTo>
                  <a:pt x="2961865" y="1275227"/>
                </a:lnTo>
                <a:lnTo>
                  <a:pt x="2961899" y="1328523"/>
                </a:lnTo>
                <a:lnTo>
                  <a:pt x="2961993" y="1381707"/>
                </a:lnTo>
                <a:lnTo>
                  <a:pt x="2962134" y="1434648"/>
                </a:lnTo>
                <a:lnTo>
                  <a:pt x="2962311" y="1487210"/>
                </a:lnTo>
                <a:lnTo>
                  <a:pt x="2962512" y="1539260"/>
                </a:lnTo>
                <a:lnTo>
                  <a:pt x="2962725" y="1590664"/>
                </a:lnTo>
                <a:lnTo>
                  <a:pt x="2962938" y="1641516"/>
                </a:lnTo>
                <a:lnTo>
                  <a:pt x="2963139" y="1691810"/>
                </a:lnTo>
                <a:lnTo>
                  <a:pt x="2963316" y="1741469"/>
                </a:lnTo>
                <a:lnTo>
                  <a:pt x="2963457" y="1790418"/>
                </a:lnTo>
                <a:lnTo>
                  <a:pt x="2963550" y="1838580"/>
                </a:lnTo>
                <a:lnTo>
                  <a:pt x="2963584" y="1885878"/>
                </a:lnTo>
                <a:lnTo>
                  <a:pt x="2963330" y="1939210"/>
                </a:lnTo>
                <a:lnTo>
                  <a:pt x="2963096" y="1989743"/>
                </a:lnTo>
                <a:lnTo>
                  <a:pt x="2962904" y="2037945"/>
                </a:lnTo>
                <a:lnTo>
                  <a:pt x="2962773" y="2084284"/>
                </a:lnTo>
                <a:lnTo>
                  <a:pt x="2962725" y="2129230"/>
                </a:lnTo>
                <a:lnTo>
                  <a:pt x="2962331" y="2189662"/>
                </a:lnTo>
                <a:lnTo>
                  <a:pt x="2961890" y="2246146"/>
                </a:lnTo>
                <a:lnTo>
                  <a:pt x="2961408" y="2298588"/>
                </a:lnTo>
                <a:lnTo>
                  <a:pt x="2960890" y="2346899"/>
                </a:lnTo>
                <a:lnTo>
                  <a:pt x="2960343" y="2390987"/>
                </a:lnTo>
                <a:lnTo>
                  <a:pt x="2959770" y="2430760"/>
                </a:lnTo>
                <a:lnTo>
                  <a:pt x="2957945" y="2515885"/>
                </a:lnTo>
                <a:lnTo>
                  <a:pt x="2955357" y="2573976"/>
                </a:lnTo>
                <a:lnTo>
                  <a:pt x="2953700" y="2581407"/>
                </a:lnTo>
                <a:lnTo>
                  <a:pt x="2953485" y="2581407"/>
                </a:lnTo>
                <a:lnTo>
                  <a:pt x="2948302" y="2511880"/>
                </a:lnTo>
                <a:lnTo>
                  <a:pt x="2946930" y="2460487"/>
                </a:lnTo>
                <a:lnTo>
                  <a:pt x="2945579" y="2385132"/>
                </a:lnTo>
                <a:lnTo>
                  <a:pt x="2945039" y="2341115"/>
                </a:lnTo>
                <a:lnTo>
                  <a:pt x="2944566" y="2292980"/>
                </a:lnTo>
                <a:lnTo>
                  <a:pt x="2944144" y="2240810"/>
                </a:lnTo>
                <a:lnTo>
                  <a:pt x="2943756" y="2184686"/>
                </a:lnTo>
                <a:lnTo>
                  <a:pt x="2943385" y="2124691"/>
                </a:lnTo>
                <a:lnTo>
                  <a:pt x="2943337" y="2080468"/>
                </a:lnTo>
                <a:lnTo>
                  <a:pt x="2943206" y="2034072"/>
                </a:lnTo>
                <a:lnTo>
                  <a:pt x="2943014" y="1985907"/>
                </a:lnTo>
                <a:lnTo>
                  <a:pt x="2942780" y="1936374"/>
                </a:lnTo>
                <a:lnTo>
                  <a:pt x="2942525" y="1885878"/>
                </a:lnTo>
                <a:lnTo>
                  <a:pt x="2942215" y="1835353"/>
                </a:lnTo>
                <a:lnTo>
                  <a:pt x="2941926" y="1782682"/>
                </a:lnTo>
                <a:lnTo>
                  <a:pt x="2941651" y="1727898"/>
                </a:lnTo>
                <a:lnTo>
                  <a:pt x="2941387" y="1671035"/>
                </a:lnTo>
                <a:lnTo>
                  <a:pt x="2941128" y="1612124"/>
                </a:lnTo>
                <a:lnTo>
                  <a:pt x="2940884" y="1561194"/>
                </a:lnTo>
                <a:lnTo>
                  <a:pt x="2940603" y="1508797"/>
                </a:lnTo>
                <a:lnTo>
                  <a:pt x="2940323" y="1454887"/>
                </a:lnTo>
                <a:lnTo>
                  <a:pt x="2940078" y="1399418"/>
                </a:lnTo>
                <a:lnTo>
                  <a:pt x="2939905" y="1342343"/>
                </a:lnTo>
                <a:lnTo>
                  <a:pt x="2939839" y="1283618"/>
                </a:lnTo>
                <a:lnTo>
                  <a:pt x="2939888" y="1232032"/>
                </a:lnTo>
                <a:lnTo>
                  <a:pt x="2940020" y="1179923"/>
                </a:lnTo>
                <a:lnTo>
                  <a:pt x="2940212" y="1127392"/>
                </a:lnTo>
                <a:lnTo>
                  <a:pt x="2940441" y="1074542"/>
                </a:lnTo>
                <a:lnTo>
                  <a:pt x="2940685" y="1021473"/>
                </a:lnTo>
                <a:lnTo>
                  <a:pt x="2940922" y="968286"/>
                </a:lnTo>
                <a:lnTo>
                  <a:pt x="2941128" y="915082"/>
                </a:lnTo>
                <a:lnTo>
                  <a:pt x="2941502" y="861590"/>
                </a:lnTo>
                <a:lnTo>
                  <a:pt x="2941877" y="807991"/>
                </a:lnTo>
                <a:lnTo>
                  <a:pt x="2942242" y="754174"/>
                </a:lnTo>
                <a:lnTo>
                  <a:pt x="2942587" y="700033"/>
                </a:lnTo>
                <a:lnTo>
                  <a:pt x="2942900" y="645458"/>
                </a:lnTo>
                <a:lnTo>
                  <a:pt x="2943170" y="590343"/>
                </a:lnTo>
                <a:lnTo>
                  <a:pt x="2943385" y="534577"/>
                </a:lnTo>
                <a:lnTo>
                  <a:pt x="2943404" y="483764"/>
                </a:lnTo>
                <a:lnTo>
                  <a:pt x="2943452" y="432536"/>
                </a:lnTo>
                <a:lnTo>
                  <a:pt x="2943521" y="380892"/>
                </a:lnTo>
                <a:lnTo>
                  <a:pt x="2943600" y="328831"/>
                </a:lnTo>
                <a:lnTo>
                  <a:pt x="2943679" y="276351"/>
                </a:lnTo>
                <a:lnTo>
                  <a:pt x="2943748" y="223450"/>
                </a:lnTo>
                <a:lnTo>
                  <a:pt x="2943797" y="170127"/>
                </a:lnTo>
                <a:lnTo>
                  <a:pt x="2943815" y="116379"/>
                </a:lnTo>
                <a:lnTo>
                  <a:pt x="2943815" y="24348"/>
                </a:lnTo>
                <a:lnTo>
                  <a:pt x="2712813" y="24348"/>
                </a:lnTo>
                <a:lnTo>
                  <a:pt x="2665773" y="24399"/>
                </a:lnTo>
                <a:lnTo>
                  <a:pt x="2618129" y="24527"/>
                </a:lnTo>
                <a:lnTo>
                  <a:pt x="2569888" y="24692"/>
                </a:lnTo>
                <a:lnTo>
                  <a:pt x="2521056" y="24858"/>
                </a:lnTo>
                <a:lnTo>
                  <a:pt x="2471640" y="24985"/>
                </a:lnTo>
                <a:lnTo>
                  <a:pt x="2421644" y="25036"/>
                </a:lnTo>
                <a:lnTo>
                  <a:pt x="2402748" y="25034"/>
                </a:lnTo>
                <a:lnTo>
                  <a:pt x="2383771" y="25019"/>
                </a:lnTo>
                <a:lnTo>
                  <a:pt x="2364713" y="24978"/>
                </a:lnTo>
                <a:lnTo>
                  <a:pt x="2345575" y="24899"/>
                </a:lnTo>
                <a:lnTo>
                  <a:pt x="2290859" y="24796"/>
                </a:lnTo>
                <a:lnTo>
                  <a:pt x="2236302" y="24519"/>
                </a:lnTo>
                <a:lnTo>
                  <a:pt x="2181907" y="24108"/>
                </a:lnTo>
                <a:lnTo>
                  <a:pt x="2127675" y="23609"/>
                </a:lnTo>
                <a:lnTo>
                  <a:pt x="2073609" y="23064"/>
                </a:lnTo>
                <a:lnTo>
                  <a:pt x="2019710" y="22516"/>
                </a:lnTo>
                <a:lnTo>
                  <a:pt x="1965981" y="22010"/>
                </a:lnTo>
                <a:lnTo>
                  <a:pt x="1932947" y="21707"/>
                </a:lnTo>
                <a:lnTo>
                  <a:pt x="1899863" y="21442"/>
                </a:lnTo>
                <a:lnTo>
                  <a:pt x="1866880" y="21255"/>
                </a:lnTo>
                <a:lnTo>
                  <a:pt x="1834149" y="21184"/>
                </a:lnTo>
                <a:lnTo>
                  <a:pt x="1820713" y="21208"/>
                </a:lnTo>
                <a:lnTo>
                  <a:pt x="1807328" y="21270"/>
                </a:lnTo>
                <a:lnTo>
                  <a:pt x="1794004" y="21359"/>
                </a:lnTo>
                <a:lnTo>
                  <a:pt x="1780750" y="21460"/>
                </a:lnTo>
                <a:lnTo>
                  <a:pt x="1734477" y="21640"/>
                </a:lnTo>
                <a:lnTo>
                  <a:pt x="1687530" y="22079"/>
                </a:lnTo>
                <a:lnTo>
                  <a:pt x="1639918" y="22620"/>
                </a:lnTo>
                <a:lnTo>
                  <a:pt x="1591651" y="23110"/>
                </a:lnTo>
                <a:lnTo>
                  <a:pt x="1390196" y="25999"/>
                </a:lnTo>
                <a:lnTo>
                  <a:pt x="784865" y="25999"/>
                </a:lnTo>
                <a:lnTo>
                  <a:pt x="55653" y="25449"/>
                </a:lnTo>
                <a:lnTo>
                  <a:pt x="30082" y="25449"/>
                </a:lnTo>
                <a:lnTo>
                  <a:pt x="29652" y="404165"/>
                </a:lnTo>
                <a:lnTo>
                  <a:pt x="29494" y="456441"/>
                </a:lnTo>
                <a:lnTo>
                  <a:pt x="29311" y="508267"/>
                </a:lnTo>
                <a:lnTo>
                  <a:pt x="29111" y="559650"/>
                </a:lnTo>
                <a:lnTo>
                  <a:pt x="28900" y="610598"/>
                </a:lnTo>
                <a:lnTo>
                  <a:pt x="28685" y="661119"/>
                </a:lnTo>
                <a:lnTo>
                  <a:pt x="28474" y="711221"/>
                </a:lnTo>
                <a:lnTo>
                  <a:pt x="28274" y="760912"/>
                </a:lnTo>
                <a:lnTo>
                  <a:pt x="28091" y="810200"/>
                </a:lnTo>
                <a:lnTo>
                  <a:pt x="27933" y="859093"/>
                </a:lnTo>
                <a:lnTo>
                  <a:pt x="27780" y="911226"/>
                </a:lnTo>
                <a:lnTo>
                  <a:pt x="27625" y="963188"/>
                </a:lnTo>
                <a:lnTo>
                  <a:pt x="27469" y="1014975"/>
                </a:lnTo>
                <a:lnTo>
                  <a:pt x="27311" y="1066585"/>
                </a:lnTo>
                <a:lnTo>
                  <a:pt x="27152" y="1118014"/>
                </a:lnTo>
                <a:lnTo>
                  <a:pt x="26992" y="1169259"/>
                </a:lnTo>
                <a:lnTo>
                  <a:pt x="26831" y="1220318"/>
                </a:lnTo>
                <a:lnTo>
                  <a:pt x="26670" y="1271187"/>
                </a:lnTo>
                <a:lnTo>
                  <a:pt x="26509" y="1321864"/>
                </a:lnTo>
                <a:lnTo>
                  <a:pt x="25869" y="1522582"/>
                </a:lnTo>
                <a:lnTo>
                  <a:pt x="25711" y="1572249"/>
                </a:lnTo>
                <a:lnTo>
                  <a:pt x="25554" y="1621706"/>
                </a:lnTo>
                <a:lnTo>
                  <a:pt x="25400" y="1670949"/>
                </a:lnTo>
                <a:lnTo>
                  <a:pt x="25247" y="1719975"/>
                </a:lnTo>
                <a:lnTo>
                  <a:pt x="25308" y="1768246"/>
                </a:lnTo>
                <a:lnTo>
                  <a:pt x="25472" y="1816997"/>
                </a:lnTo>
                <a:lnTo>
                  <a:pt x="25711" y="1866219"/>
                </a:lnTo>
                <a:lnTo>
                  <a:pt x="25999" y="1915902"/>
                </a:lnTo>
                <a:lnTo>
                  <a:pt x="26307" y="1966036"/>
                </a:lnTo>
                <a:lnTo>
                  <a:pt x="26607" y="2016612"/>
                </a:lnTo>
                <a:lnTo>
                  <a:pt x="26871" y="2067620"/>
                </a:lnTo>
                <a:lnTo>
                  <a:pt x="27073" y="2119051"/>
                </a:lnTo>
                <a:lnTo>
                  <a:pt x="27322" y="2171012"/>
                </a:lnTo>
                <a:lnTo>
                  <a:pt x="27449" y="2223463"/>
                </a:lnTo>
                <a:lnTo>
                  <a:pt x="27496" y="2276326"/>
                </a:lnTo>
                <a:lnTo>
                  <a:pt x="27503" y="2329525"/>
                </a:lnTo>
                <a:lnTo>
                  <a:pt x="27496" y="2378900"/>
                </a:lnTo>
                <a:lnTo>
                  <a:pt x="27449" y="2427798"/>
                </a:lnTo>
                <a:lnTo>
                  <a:pt x="27322" y="2476258"/>
                </a:lnTo>
                <a:lnTo>
                  <a:pt x="27073" y="2524317"/>
                </a:lnTo>
                <a:lnTo>
                  <a:pt x="27073" y="2560497"/>
                </a:lnTo>
                <a:lnTo>
                  <a:pt x="251843" y="2561047"/>
                </a:lnTo>
                <a:lnTo>
                  <a:pt x="390766" y="2561597"/>
                </a:lnTo>
                <a:lnTo>
                  <a:pt x="530549" y="2563248"/>
                </a:lnTo>
                <a:lnTo>
                  <a:pt x="593185" y="2564455"/>
                </a:lnTo>
                <a:lnTo>
                  <a:pt x="652568" y="2565575"/>
                </a:lnTo>
                <a:lnTo>
                  <a:pt x="708891" y="2566572"/>
                </a:lnTo>
                <a:lnTo>
                  <a:pt x="762348" y="2567411"/>
                </a:lnTo>
                <a:lnTo>
                  <a:pt x="813132" y="2568055"/>
                </a:lnTo>
                <a:lnTo>
                  <a:pt x="861437" y="2568467"/>
                </a:lnTo>
                <a:lnTo>
                  <a:pt x="907457" y="2568613"/>
                </a:lnTo>
                <a:lnTo>
                  <a:pt x="921539" y="2568589"/>
                </a:lnTo>
                <a:lnTo>
                  <a:pt x="935419" y="2568527"/>
                </a:lnTo>
                <a:lnTo>
                  <a:pt x="949098" y="2568439"/>
                </a:lnTo>
                <a:lnTo>
                  <a:pt x="962575" y="2568338"/>
                </a:lnTo>
                <a:lnTo>
                  <a:pt x="1014960" y="2567982"/>
                </a:lnTo>
                <a:lnTo>
                  <a:pt x="1066979" y="2567443"/>
                </a:lnTo>
                <a:lnTo>
                  <a:pt x="1118414" y="2566808"/>
                </a:lnTo>
                <a:lnTo>
                  <a:pt x="1169045" y="2566163"/>
                </a:lnTo>
                <a:lnTo>
                  <a:pt x="1218652" y="2565595"/>
                </a:lnTo>
                <a:lnTo>
                  <a:pt x="1267014" y="2565190"/>
                </a:lnTo>
                <a:lnTo>
                  <a:pt x="1313912" y="2565036"/>
                </a:lnTo>
                <a:lnTo>
                  <a:pt x="1328821" y="2564936"/>
                </a:lnTo>
                <a:lnTo>
                  <a:pt x="1343418" y="2564847"/>
                </a:lnTo>
                <a:lnTo>
                  <a:pt x="1357713" y="2564785"/>
                </a:lnTo>
                <a:lnTo>
                  <a:pt x="1371716" y="2564761"/>
                </a:lnTo>
                <a:lnTo>
                  <a:pt x="1429858" y="2564927"/>
                </a:lnTo>
                <a:lnTo>
                  <a:pt x="1481079" y="2565363"/>
                </a:lnTo>
                <a:lnTo>
                  <a:pt x="1524787" y="2565980"/>
                </a:lnTo>
                <a:lnTo>
                  <a:pt x="1560385" y="2566687"/>
                </a:lnTo>
                <a:lnTo>
                  <a:pt x="1854455" y="2572878"/>
                </a:lnTo>
                <a:lnTo>
                  <a:pt x="1916557" y="2573978"/>
                </a:lnTo>
                <a:lnTo>
                  <a:pt x="1984891" y="2574529"/>
                </a:lnTo>
                <a:lnTo>
                  <a:pt x="2118549" y="2576867"/>
                </a:lnTo>
                <a:lnTo>
                  <a:pt x="2568625" y="2584158"/>
                </a:lnTo>
                <a:lnTo>
                  <a:pt x="2629027" y="2585551"/>
                </a:lnTo>
                <a:lnTo>
                  <a:pt x="2684958" y="2586863"/>
                </a:lnTo>
                <a:lnTo>
                  <a:pt x="2736263" y="2588130"/>
                </a:lnTo>
                <a:lnTo>
                  <a:pt x="2782786" y="2589385"/>
                </a:lnTo>
                <a:lnTo>
                  <a:pt x="2824374" y="2590664"/>
                </a:lnTo>
                <a:lnTo>
                  <a:pt x="2905528" y="2594164"/>
                </a:lnTo>
                <a:lnTo>
                  <a:pt x="2957658" y="2598441"/>
                </a:lnTo>
                <a:lnTo>
                  <a:pt x="2964121" y="2600528"/>
                </a:lnTo>
                <a:lnTo>
                  <a:pt x="2956562" y="2602278"/>
                </a:lnTo>
                <a:lnTo>
                  <a:pt x="2902159" y="2605829"/>
                </a:lnTo>
                <a:lnTo>
                  <a:pt x="2856464" y="2607269"/>
                </a:lnTo>
                <a:lnTo>
                  <a:pt x="2777215" y="2609241"/>
                </a:lnTo>
                <a:lnTo>
                  <a:pt x="2729977" y="2610003"/>
                </a:lnTo>
                <a:lnTo>
                  <a:pt x="2677887" y="2610662"/>
                </a:lnTo>
                <a:lnTo>
                  <a:pt x="2621110" y="2611253"/>
                </a:lnTo>
                <a:lnTo>
                  <a:pt x="2559815" y="2611809"/>
                </a:lnTo>
                <a:lnTo>
                  <a:pt x="2514133" y="2612173"/>
                </a:lnTo>
                <a:lnTo>
                  <a:pt x="2466346" y="2612445"/>
                </a:lnTo>
                <a:lnTo>
                  <a:pt x="2416516" y="2612631"/>
                </a:lnTo>
                <a:lnTo>
                  <a:pt x="2364707" y="2612738"/>
                </a:lnTo>
                <a:lnTo>
                  <a:pt x="2310978" y="2612772"/>
                </a:lnTo>
                <a:close/>
              </a:path>
            </a:pathLst>
          </a:custGeom>
          <a:solidFill>
            <a:srgbClr val="5D3D1C"/>
          </a:solidFill>
        </p:spPr>
        <p:txBody>
          <a:bodyPr wrap="square" lIns="0" tIns="0" rIns="0" bIns="0" rtlCol="0"/>
          <a:lstStyle/>
          <a:p>
            <a:endParaRPr/>
          </a:p>
        </p:txBody>
      </p:sp>
      <p:sp>
        <p:nvSpPr>
          <p:cNvPr id="3" name="object 3"/>
          <p:cNvSpPr/>
          <p:nvPr/>
        </p:nvSpPr>
        <p:spPr>
          <a:xfrm>
            <a:off x="5097225" y="1495821"/>
            <a:ext cx="2964815" cy="2548255"/>
          </a:xfrm>
          <a:custGeom>
            <a:avLst/>
            <a:gdLst/>
            <a:ahLst/>
            <a:cxnLst/>
            <a:rect l="l" t="t" r="r" b="b"/>
            <a:pathLst>
              <a:path w="2964815" h="2548254">
                <a:moveTo>
                  <a:pt x="2310852" y="2547729"/>
                </a:moveTo>
                <a:lnTo>
                  <a:pt x="2261781" y="2547706"/>
                </a:lnTo>
                <a:lnTo>
                  <a:pt x="2211280" y="2547645"/>
                </a:lnTo>
                <a:lnTo>
                  <a:pt x="2159368" y="2547559"/>
                </a:lnTo>
                <a:lnTo>
                  <a:pt x="2106067" y="2547461"/>
                </a:lnTo>
                <a:lnTo>
                  <a:pt x="1900636" y="2547461"/>
                </a:lnTo>
                <a:lnTo>
                  <a:pt x="1819947" y="2546253"/>
                </a:lnTo>
                <a:lnTo>
                  <a:pt x="1767186" y="2545594"/>
                </a:lnTo>
                <a:lnTo>
                  <a:pt x="1715171" y="2544738"/>
                </a:lnTo>
                <a:lnTo>
                  <a:pt x="1663914" y="2543755"/>
                </a:lnTo>
                <a:lnTo>
                  <a:pt x="1613427" y="2542716"/>
                </a:lnTo>
                <a:lnTo>
                  <a:pt x="1563722" y="2541692"/>
                </a:lnTo>
                <a:lnTo>
                  <a:pt x="1514811" y="2540753"/>
                </a:lnTo>
                <a:lnTo>
                  <a:pt x="1476415" y="2540275"/>
                </a:lnTo>
                <a:lnTo>
                  <a:pt x="1431744" y="2539747"/>
                </a:lnTo>
                <a:lnTo>
                  <a:pt x="1380445" y="2539319"/>
                </a:lnTo>
                <a:lnTo>
                  <a:pt x="1322166" y="2539143"/>
                </a:lnTo>
                <a:lnTo>
                  <a:pt x="977491" y="2541961"/>
                </a:lnTo>
                <a:lnTo>
                  <a:pt x="931570" y="2541895"/>
                </a:lnTo>
                <a:lnTo>
                  <a:pt x="883818" y="2541694"/>
                </a:lnTo>
                <a:lnTo>
                  <a:pt x="835035" y="2541352"/>
                </a:lnTo>
                <a:lnTo>
                  <a:pt x="786019" y="2540862"/>
                </a:lnTo>
                <a:lnTo>
                  <a:pt x="737571" y="2540217"/>
                </a:lnTo>
                <a:lnTo>
                  <a:pt x="496900" y="2535253"/>
                </a:lnTo>
                <a:lnTo>
                  <a:pt x="449325" y="2534408"/>
                </a:lnTo>
                <a:lnTo>
                  <a:pt x="402342" y="2533768"/>
                </a:lnTo>
                <a:lnTo>
                  <a:pt x="354328" y="2533283"/>
                </a:lnTo>
                <a:lnTo>
                  <a:pt x="303658" y="2532901"/>
                </a:lnTo>
                <a:lnTo>
                  <a:pt x="248708" y="2532570"/>
                </a:lnTo>
                <a:lnTo>
                  <a:pt x="86" y="2530960"/>
                </a:lnTo>
                <a:lnTo>
                  <a:pt x="86" y="2463216"/>
                </a:lnTo>
                <a:lnTo>
                  <a:pt x="341" y="2417616"/>
                </a:lnTo>
                <a:lnTo>
                  <a:pt x="516" y="2371576"/>
                </a:lnTo>
                <a:lnTo>
                  <a:pt x="690" y="2325109"/>
                </a:lnTo>
                <a:lnTo>
                  <a:pt x="946" y="2278227"/>
                </a:lnTo>
                <a:lnTo>
                  <a:pt x="946" y="2101554"/>
                </a:lnTo>
                <a:lnTo>
                  <a:pt x="891" y="2054600"/>
                </a:lnTo>
                <a:lnTo>
                  <a:pt x="751" y="2006599"/>
                </a:lnTo>
                <a:lnTo>
                  <a:pt x="561" y="1957547"/>
                </a:lnTo>
                <a:lnTo>
                  <a:pt x="355" y="1907443"/>
                </a:lnTo>
                <a:lnTo>
                  <a:pt x="169" y="1856282"/>
                </a:lnTo>
                <a:lnTo>
                  <a:pt x="39" y="1804061"/>
                </a:lnTo>
                <a:lnTo>
                  <a:pt x="0" y="1750778"/>
                </a:lnTo>
                <a:lnTo>
                  <a:pt x="86" y="1696429"/>
                </a:lnTo>
                <a:lnTo>
                  <a:pt x="318" y="1646579"/>
                </a:lnTo>
                <a:lnTo>
                  <a:pt x="558" y="1597032"/>
                </a:lnTo>
                <a:lnTo>
                  <a:pt x="805" y="1547723"/>
                </a:lnTo>
                <a:lnTo>
                  <a:pt x="1058" y="1498590"/>
                </a:lnTo>
                <a:lnTo>
                  <a:pt x="1316" y="1449569"/>
                </a:lnTo>
                <a:lnTo>
                  <a:pt x="1579" y="1400598"/>
                </a:lnTo>
                <a:lnTo>
                  <a:pt x="1845" y="1351613"/>
                </a:lnTo>
                <a:lnTo>
                  <a:pt x="2113" y="1302552"/>
                </a:lnTo>
                <a:lnTo>
                  <a:pt x="2654" y="1203946"/>
                </a:lnTo>
                <a:lnTo>
                  <a:pt x="2925" y="1154276"/>
                </a:lnTo>
                <a:lnTo>
                  <a:pt x="3194" y="1104277"/>
                </a:lnTo>
                <a:lnTo>
                  <a:pt x="3462" y="1053887"/>
                </a:lnTo>
                <a:lnTo>
                  <a:pt x="3726" y="1003040"/>
                </a:lnTo>
                <a:lnTo>
                  <a:pt x="3986" y="951676"/>
                </a:lnTo>
                <a:lnTo>
                  <a:pt x="4241" y="899731"/>
                </a:lnTo>
                <a:lnTo>
                  <a:pt x="4491" y="847141"/>
                </a:lnTo>
                <a:lnTo>
                  <a:pt x="4906" y="797879"/>
                </a:lnTo>
                <a:lnTo>
                  <a:pt x="5292" y="748824"/>
                </a:lnTo>
                <a:lnTo>
                  <a:pt x="5653" y="699976"/>
                </a:lnTo>
                <a:lnTo>
                  <a:pt x="5993" y="651333"/>
                </a:lnTo>
                <a:lnTo>
                  <a:pt x="6316" y="602895"/>
                </a:lnTo>
                <a:lnTo>
                  <a:pt x="6624" y="554660"/>
                </a:lnTo>
                <a:lnTo>
                  <a:pt x="6922" y="506626"/>
                </a:lnTo>
                <a:lnTo>
                  <a:pt x="7212" y="458794"/>
                </a:lnTo>
                <a:lnTo>
                  <a:pt x="7500" y="411162"/>
                </a:lnTo>
                <a:lnTo>
                  <a:pt x="9326" y="0"/>
                </a:lnTo>
                <a:lnTo>
                  <a:pt x="34897" y="0"/>
                </a:lnTo>
                <a:lnTo>
                  <a:pt x="761423" y="3756"/>
                </a:lnTo>
                <a:lnTo>
                  <a:pt x="1163044" y="4963"/>
                </a:lnTo>
                <a:lnTo>
                  <a:pt x="1359663" y="4963"/>
                </a:lnTo>
                <a:lnTo>
                  <a:pt x="1406005" y="4860"/>
                </a:lnTo>
                <a:lnTo>
                  <a:pt x="1453112" y="4544"/>
                </a:lnTo>
                <a:lnTo>
                  <a:pt x="1500903" y="4001"/>
                </a:lnTo>
                <a:lnTo>
                  <a:pt x="1549300" y="3219"/>
                </a:lnTo>
                <a:lnTo>
                  <a:pt x="1749357" y="1073"/>
                </a:lnTo>
                <a:lnTo>
                  <a:pt x="1766679" y="819"/>
                </a:lnTo>
                <a:lnTo>
                  <a:pt x="1783981" y="653"/>
                </a:lnTo>
                <a:lnTo>
                  <a:pt x="1801242" y="563"/>
                </a:lnTo>
                <a:lnTo>
                  <a:pt x="1818443" y="536"/>
                </a:lnTo>
                <a:lnTo>
                  <a:pt x="1852692" y="620"/>
                </a:lnTo>
                <a:lnTo>
                  <a:pt x="1886548" y="804"/>
                </a:lnTo>
                <a:lnTo>
                  <a:pt x="1919900" y="989"/>
                </a:lnTo>
                <a:lnTo>
                  <a:pt x="1952639" y="1073"/>
                </a:lnTo>
                <a:lnTo>
                  <a:pt x="2328687" y="2682"/>
                </a:lnTo>
                <a:lnTo>
                  <a:pt x="2379758" y="2621"/>
                </a:lnTo>
                <a:lnTo>
                  <a:pt x="2430927" y="2457"/>
                </a:lnTo>
                <a:lnTo>
                  <a:pt x="2482187" y="2218"/>
                </a:lnTo>
                <a:lnTo>
                  <a:pt x="2533529" y="1932"/>
                </a:lnTo>
                <a:lnTo>
                  <a:pt x="2584946" y="1626"/>
                </a:lnTo>
                <a:lnTo>
                  <a:pt x="2636430" y="1331"/>
                </a:lnTo>
                <a:lnTo>
                  <a:pt x="2687975" y="1073"/>
                </a:lnTo>
                <a:lnTo>
                  <a:pt x="2869231" y="0"/>
                </a:lnTo>
                <a:lnTo>
                  <a:pt x="2963565" y="0"/>
                </a:lnTo>
                <a:lnTo>
                  <a:pt x="2963565" y="97927"/>
                </a:lnTo>
                <a:lnTo>
                  <a:pt x="2963585" y="150810"/>
                </a:lnTo>
                <a:lnTo>
                  <a:pt x="2963639" y="203313"/>
                </a:lnTo>
                <a:lnTo>
                  <a:pt x="2963724" y="255432"/>
                </a:lnTo>
                <a:lnTo>
                  <a:pt x="2963834" y="307164"/>
                </a:lnTo>
                <a:lnTo>
                  <a:pt x="2963964" y="358506"/>
                </a:lnTo>
                <a:lnTo>
                  <a:pt x="2964109" y="409455"/>
                </a:lnTo>
                <a:lnTo>
                  <a:pt x="2964264" y="460009"/>
                </a:lnTo>
                <a:lnTo>
                  <a:pt x="2964425" y="510162"/>
                </a:lnTo>
                <a:lnTo>
                  <a:pt x="2964404" y="561189"/>
                </a:lnTo>
                <a:lnTo>
                  <a:pt x="2964344" y="612115"/>
                </a:lnTo>
                <a:lnTo>
                  <a:pt x="2964243" y="662738"/>
                </a:lnTo>
                <a:lnTo>
                  <a:pt x="2964102" y="712859"/>
                </a:lnTo>
                <a:lnTo>
                  <a:pt x="2963921" y="762276"/>
                </a:lnTo>
                <a:lnTo>
                  <a:pt x="2963700" y="810787"/>
                </a:lnTo>
                <a:lnTo>
                  <a:pt x="2963438" y="858191"/>
                </a:lnTo>
                <a:lnTo>
                  <a:pt x="2963136" y="904288"/>
                </a:lnTo>
                <a:lnTo>
                  <a:pt x="2962947" y="956266"/>
                </a:lnTo>
                <a:lnTo>
                  <a:pt x="2962756" y="1007012"/>
                </a:lnTo>
                <a:lnTo>
                  <a:pt x="2962574" y="1056559"/>
                </a:lnTo>
                <a:lnTo>
                  <a:pt x="2962414" y="1104940"/>
                </a:lnTo>
                <a:lnTo>
                  <a:pt x="2962285" y="1152187"/>
                </a:lnTo>
                <a:lnTo>
                  <a:pt x="2962199" y="1198334"/>
                </a:lnTo>
                <a:lnTo>
                  <a:pt x="2962168" y="1243413"/>
                </a:lnTo>
                <a:lnTo>
                  <a:pt x="2962429" y="1295431"/>
                </a:lnTo>
                <a:lnTo>
                  <a:pt x="2962674" y="1347312"/>
                </a:lnTo>
                <a:lnTo>
                  <a:pt x="2962907" y="1398940"/>
                </a:lnTo>
                <a:lnTo>
                  <a:pt x="2963132" y="1450199"/>
                </a:lnTo>
                <a:lnTo>
                  <a:pt x="2963565" y="1551147"/>
                </a:lnTo>
                <a:lnTo>
                  <a:pt x="2963776" y="1600922"/>
                </a:lnTo>
                <a:lnTo>
                  <a:pt x="2963963" y="1650019"/>
                </a:lnTo>
                <a:lnTo>
                  <a:pt x="2964102" y="1698407"/>
                </a:lnTo>
                <a:lnTo>
                  <a:pt x="2964170" y="1746058"/>
                </a:lnTo>
                <a:lnTo>
                  <a:pt x="2964142" y="1792942"/>
                </a:lnTo>
                <a:lnTo>
                  <a:pt x="2963995" y="1839027"/>
                </a:lnTo>
                <a:lnTo>
                  <a:pt x="2963782" y="1890982"/>
                </a:lnTo>
                <a:lnTo>
                  <a:pt x="2963631" y="1940245"/>
                </a:lnTo>
                <a:lnTo>
                  <a:pt x="2963500" y="1987249"/>
                </a:lnTo>
                <a:lnTo>
                  <a:pt x="2963349" y="2032423"/>
                </a:lnTo>
                <a:lnTo>
                  <a:pt x="2963136" y="2076200"/>
                </a:lnTo>
                <a:lnTo>
                  <a:pt x="2962656" y="2144637"/>
                </a:lnTo>
                <a:lnTo>
                  <a:pt x="2962168" y="2207794"/>
                </a:lnTo>
                <a:lnTo>
                  <a:pt x="2961645" y="2265533"/>
                </a:lnTo>
                <a:lnTo>
                  <a:pt x="2961058" y="2317716"/>
                </a:lnTo>
                <a:lnTo>
                  <a:pt x="2960382" y="2364205"/>
                </a:lnTo>
                <a:lnTo>
                  <a:pt x="2959589" y="2404862"/>
                </a:lnTo>
                <a:lnTo>
                  <a:pt x="2958468" y="2453589"/>
                </a:lnTo>
                <a:lnTo>
                  <a:pt x="2955420" y="2509993"/>
                </a:lnTo>
                <a:lnTo>
                  <a:pt x="2953573" y="2517143"/>
                </a:lnTo>
                <a:lnTo>
                  <a:pt x="2953358" y="2517143"/>
                </a:lnTo>
                <a:lnTo>
                  <a:pt x="2948130" y="2449646"/>
                </a:lnTo>
                <a:lnTo>
                  <a:pt x="2946804" y="2399362"/>
                </a:lnTo>
                <a:lnTo>
                  <a:pt x="2945967" y="2358523"/>
                </a:lnTo>
                <a:lnTo>
                  <a:pt x="2945264" y="2312017"/>
                </a:lnTo>
                <a:lnTo>
                  <a:pt x="2944669" y="2259966"/>
                </a:lnTo>
                <a:lnTo>
                  <a:pt x="2944154" y="2202493"/>
                </a:lnTo>
                <a:lnTo>
                  <a:pt x="2943693" y="2139721"/>
                </a:lnTo>
                <a:lnTo>
                  <a:pt x="2943258" y="2071774"/>
                </a:lnTo>
                <a:lnTo>
                  <a:pt x="2943045" y="2028706"/>
                </a:lnTo>
                <a:lnTo>
                  <a:pt x="2942894" y="1983603"/>
                </a:lnTo>
                <a:lnTo>
                  <a:pt x="2942763" y="1936814"/>
                </a:lnTo>
                <a:lnTo>
                  <a:pt x="2942612" y="1888685"/>
                </a:lnTo>
                <a:lnTo>
                  <a:pt x="2942399" y="1839564"/>
                </a:lnTo>
                <a:lnTo>
                  <a:pt x="2942141" y="1790033"/>
                </a:lnTo>
                <a:lnTo>
                  <a:pt x="2941883" y="1738511"/>
                </a:lnTo>
                <a:lnTo>
                  <a:pt x="2941625" y="1685007"/>
                </a:lnTo>
                <a:lnTo>
                  <a:pt x="2941368" y="1629526"/>
                </a:lnTo>
                <a:lnTo>
                  <a:pt x="2941110" y="1572074"/>
                </a:lnTo>
                <a:lnTo>
                  <a:pt x="2940820" y="1522540"/>
                </a:lnTo>
                <a:lnTo>
                  <a:pt x="2940509" y="1471463"/>
                </a:lnTo>
                <a:lnTo>
                  <a:pt x="2940210" y="1418844"/>
                </a:lnTo>
                <a:lnTo>
                  <a:pt x="2939956" y="1364682"/>
                </a:lnTo>
                <a:lnTo>
                  <a:pt x="2939779" y="1308977"/>
                </a:lnTo>
                <a:lnTo>
                  <a:pt x="2939713" y="1251730"/>
                </a:lnTo>
                <a:lnTo>
                  <a:pt x="2939739" y="1201621"/>
                </a:lnTo>
                <a:lnTo>
                  <a:pt x="2939821" y="1150935"/>
                </a:lnTo>
                <a:lnTo>
                  <a:pt x="2939958" y="1099768"/>
                </a:lnTo>
                <a:lnTo>
                  <a:pt x="2940154" y="1048217"/>
                </a:lnTo>
                <a:lnTo>
                  <a:pt x="2940410" y="996376"/>
                </a:lnTo>
                <a:lnTo>
                  <a:pt x="2940728" y="944344"/>
                </a:lnTo>
                <a:lnTo>
                  <a:pt x="2941110" y="892215"/>
                </a:lnTo>
                <a:lnTo>
                  <a:pt x="2941476" y="840089"/>
                </a:lnTo>
                <a:lnTo>
                  <a:pt x="2941826" y="787917"/>
                </a:lnTo>
                <a:lnTo>
                  <a:pt x="2942147" y="735568"/>
                </a:lnTo>
                <a:lnTo>
                  <a:pt x="2942423" y="682915"/>
                </a:lnTo>
                <a:lnTo>
                  <a:pt x="2942638" y="629827"/>
                </a:lnTo>
                <a:lnTo>
                  <a:pt x="2942779" y="576176"/>
                </a:lnTo>
                <a:lnTo>
                  <a:pt x="2942829" y="521833"/>
                </a:lnTo>
                <a:lnTo>
                  <a:pt x="2942971" y="472099"/>
                </a:lnTo>
                <a:lnTo>
                  <a:pt x="2943084" y="421996"/>
                </a:lnTo>
                <a:lnTo>
                  <a:pt x="2943176" y="371519"/>
                </a:lnTo>
                <a:lnTo>
                  <a:pt x="2943258" y="320662"/>
                </a:lnTo>
                <a:lnTo>
                  <a:pt x="2943341" y="269422"/>
                </a:lnTo>
                <a:lnTo>
                  <a:pt x="2943433" y="217794"/>
                </a:lnTo>
                <a:lnTo>
                  <a:pt x="2943545" y="165773"/>
                </a:lnTo>
                <a:lnTo>
                  <a:pt x="2943688" y="113354"/>
                </a:lnTo>
                <a:lnTo>
                  <a:pt x="2943688" y="24146"/>
                </a:lnTo>
                <a:lnTo>
                  <a:pt x="2712687" y="24146"/>
                </a:lnTo>
                <a:lnTo>
                  <a:pt x="2662121" y="24176"/>
                </a:lnTo>
                <a:lnTo>
                  <a:pt x="2610900" y="24252"/>
                </a:lnTo>
                <a:lnTo>
                  <a:pt x="2559024" y="24357"/>
                </a:lnTo>
                <a:lnTo>
                  <a:pt x="2506496" y="24471"/>
                </a:lnTo>
                <a:lnTo>
                  <a:pt x="2453318" y="24576"/>
                </a:lnTo>
                <a:lnTo>
                  <a:pt x="2399492" y="24653"/>
                </a:lnTo>
                <a:lnTo>
                  <a:pt x="2345018" y="24683"/>
                </a:lnTo>
                <a:lnTo>
                  <a:pt x="2290303" y="24392"/>
                </a:lnTo>
                <a:lnTo>
                  <a:pt x="2235755" y="23997"/>
                </a:lnTo>
                <a:lnTo>
                  <a:pt x="2181384" y="23528"/>
                </a:lnTo>
                <a:lnTo>
                  <a:pt x="2127199" y="23012"/>
                </a:lnTo>
                <a:lnTo>
                  <a:pt x="2073210" y="22477"/>
                </a:lnTo>
                <a:lnTo>
                  <a:pt x="2019425" y="21951"/>
                </a:lnTo>
                <a:lnTo>
                  <a:pt x="1965854" y="21463"/>
                </a:lnTo>
                <a:lnTo>
                  <a:pt x="1918867" y="21153"/>
                </a:lnTo>
                <a:lnTo>
                  <a:pt x="1872070" y="20994"/>
                </a:lnTo>
                <a:lnTo>
                  <a:pt x="1825778" y="20935"/>
                </a:lnTo>
                <a:lnTo>
                  <a:pt x="1780301" y="20926"/>
                </a:lnTo>
                <a:lnTo>
                  <a:pt x="1734042" y="21337"/>
                </a:lnTo>
                <a:lnTo>
                  <a:pt x="1687189" y="21798"/>
                </a:lnTo>
                <a:lnTo>
                  <a:pt x="1639590" y="22360"/>
                </a:lnTo>
                <a:lnTo>
                  <a:pt x="1591095" y="23073"/>
                </a:lnTo>
                <a:lnTo>
                  <a:pt x="1390070" y="25219"/>
                </a:lnTo>
                <a:lnTo>
                  <a:pt x="784739" y="25219"/>
                </a:lnTo>
                <a:lnTo>
                  <a:pt x="55634" y="24683"/>
                </a:lnTo>
                <a:lnTo>
                  <a:pt x="30063" y="24683"/>
                </a:lnTo>
                <a:lnTo>
                  <a:pt x="29633" y="394125"/>
                </a:lnTo>
                <a:lnTo>
                  <a:pt x="29330" y="445080"/>
                </a:lnTo>
                <a:lnTo>
                  <a:pt x="29062" y="495632"/>
                </a:lnTo>
                <a:lnTo>
                  <a:pt x="28825" y="545776"/>
                </a:lnTo>
                <a:lnTo>
                  <a:pt x="28615" y="595506"/>
                </a:lnTo>
                <a:lnTo>
                  <a:pt x="28426" y="644816"/>
                </a:lnTo>
                <a:lnTo>
                  <a:pt x="28256" y="693701"/>
                </a:lnTo>
                <a:lnTo>
                  <a:pt x="28099" y="742156"/>
                </a:lnTo>
                <a:lnTo>
                  <a:pt x="27950" y="790174"/>
                </a:lnTo>
                <a:lnTo>
                  <a:pt x="27806" y="837751"/>
                </a:lnTo>
                <a:lnTo>
                  <a:pt x="27503" y="939242"/>
                </a:lnTo>
                <a:lnTo>
                  <a:pt x="27199" y="1040099"/>
                </a:lnTo>
                <a:lnTo>
                  <a:pt x="27048" y="1090275"/>
                </a:lnTo>
                <a:lnTo>
                  <a:pt x="26896" y="1140276"/>
                </a:lnTo>
                <a:lnTo>
                  <a:pt x="26744" y="1190096"/>
                </a:lnTo>
                <a:lnTo>
                  <a:pt x="26593" y="1239729"/>
                </a:lnTo>
                <a:lnTo>
                  <a:pt x="26441" y="1289170"/>
                </a:lnTo>
                <a:lnTo>
                  <a:pt x="26289" y="1338413"/>
                </a:lnTo>
                <a:lnTo>
                  <a:pt x="26138" y="1387453"/>
                </a:lnTo>
                <a:lnTo>
                  <a:pt x="25986" y="1436284"/>
                </a:lnTo>
                <a:lnTo>
                  <a:pt x="25834" y="1484901"/>
                </a:lnTo>
                <a:lnTo>
                  <a:pt x="25683" y="1533298"/>
                </a:lnTo>
                <a:lnTo>
                  <a:pt x="25531" y="1581469"/>
                </a:lnTo>
                <a:lnTo>
                  <a:pt x="25379" y="1629408"/>
                </a:lnTo>
                <a:lnTo>
                  <a:pt x="25228" y="1677112"/>
                </a:lnTo>
                <a:lnTo>
                  <a:pt x="25266" y="1724377"/>
                </a:lnTo>
                <a:lnTo>
                  <a:pt x="25376" y="1772017"/>
                </a:lnTo>
                <a:lnTo>
                  <a:pt x="25545" y="1820053"/>
                </a:lnTo>
                <a:lnTo>
                  <a:pt x="25765" y="1868507"/>
                </a:lnTo>
                <a:lnTo>
                  <a:pt x="26025" y="1917401"/>
                </a:lnTo>
                <a:lnTo>
                  <a:pt x="26315" y="1966757"/>
                </a:lnTo>
                <a:lnTo>
                  <a:pt x="26626" y="2016598"/>
                </a:lnTo>
                <a:lnTo>
                  <a:pt x="26946" y="2066944"/>
                </a:lnTo>
                <a:lnTo>
                  <a:pt x="27195" y="2117474"/>
                </a:lnTo>
                <a:lnTo>
                  <a:pt x="27323" y="2168444"/>
                </a:lnTo>
                <a:lnTo>
                  <a:pt x="27370" y="2219841"/>
                </a:lnTo>
                <a:lnTo>
                  <a:pt x="27377" y="2271653"/>
                </a:lnTo>
                <a:lnTo>
                  <a:pt x="27370" y="2319754"/>
                </a:lnTo>
                <a:lnTo>
                  <a:pt x="27323" y="2367502"/>
                </a:lnTo>
                <a:lnTo>
                  <a:pt x="27195" y="2414948"/>
                </a:lnTo>
                <a:lnTo>
                  <a:pt x="26946" y="2462143"/>
                </a:lnTo>
                <a:lnTo>
                  <a:pt x="26946" y="2496753"/>
                </a:lnTo>
                <a:lnTo>
                  <a:pt x="251824" y="2497826"/>
                </a:lnTo>
                <a:lnTo>
                  <a:pt x="390639" y="2498363"/>
                </a:lnTo>
                <a:lnTo>
                  <a:pt x="530422" y="2500106"/>
                </a:lnTo>
                <a:lnTo>
                  <a:pt x="589591" y="2501051"/>
                </a:lnTo>
                <a:lnTo>
                  <a:pt x="645851" y="2501957"/>
                </a:lnTo>
                <a:lnTo>
                  <a:pt x="699363" y="2502797"/>
                </a:lnTo>
                <a:lnTo>
                  <a:pt x="750290" y="2503544"/>
                </a:lnTo>
                <a:lnTo>
                  <a:pt x="798795" y="2504172"/>
                </a:lnTo>
                <a:lnTo>
                  <a:pt x="845039" y="2504653"/>
                </a:lnTo>
                <a:lnTo>
                  <a:pt x="889186" y="2504961"/>
                </a:lnTo>
                <a:lnTo>
                  <a:pt x="931398" y="2505070"/>
                </a:lnTo>
                <a:lnTo>
                  <a:pt x="962448" y="2505070"/>
                </a:lnTo>
                <a:lnTo>
                  <a:pt x="1014865" y="2504545"/>
                </a:lnTo>
                <a:lnTo>
                  <a:pt x="1066889" y="2503923"/>
                </a:lnTo>
                <a:lnTo>
                  <a:pt x="1118299" y="2503257"/>
                </a:lnTo>
                <a:lnTo>
                  <a:pt x="1168872" y="2502598"/>
                </a:lnTo>
                <a:lnTo>
                  <a:pt x="1218387" y="2501998"/>
                </a:lnTo>
                <a:lnTo>
                  <a:pt x="1266622" y="2501508"/>
                </a:lnTo>
                <a:lnTo>
                  <a:pt x="1313356" y="2501180"/>
                </a:lnTo>
                <a:lnTo>
                  <a:pt x="1357945" y="2501045"/>
                </a:lnTo>
                <a:lnTo>
                  <a:pt x="1420620" y="2501261"/>
                </a:lnTo>
                <a:lnTo>
                  <a:pt x="1475621" y="2501766"/>
                </a:lnTo>
                <a:lnTo>
                  <a:pt x="1522362" y="2502347"/>
                </a:lnTo>
                <a:lnTo>
                  <a:pt x="1560258" y="2502790"/>
                </a:lnTo>
                <a:lnTo>
                  <a:pt x="1853899" y="2509497"/>
                </a:lnTo>
                <a:lnTo>
                  <a:pt x="1916538" y="2510033"/>
                </a:lnTo>
                <a:lnTo>
                  <a:pt x="1984871" y="2511106"/>
                </a:lnTo>
                <a:lnTo>
                  <a:pt x="2118422" y="2512716"/>
                </a:lnTo>
                <a:lnTo>
                  <a:pt x="2568069" y="2520497"/>
                </a:lnTo>
                <a:lnTo>
                  <a:pt x="2628689" y="2521620"/>
                </a:lnTo>
                <a:lnTo>
                  <a:pt x="2684756" y="2522817"/>
                </a:lnTo>
                <a:lnTo>
                  <a:pt x="2736136" y="2524052"/>
                </a:lnTo>
                <a:lnTo>
                  <a:pt x="2782700" y="2525286"/>
                </a:lnTo>
                <a:lnTo>
                  <a:pt x="2824315" y="2526484"/>
                </a:lnTo>
                <a:lnTo>
                  <a:pt x="2905486" y="2529642"/>
                </a:lnTo>
                <a:lnTo>
                  <a:pt x="2957367" y="2533813"/>
                </a:lnTo>
                <a:lnTo>
                  <a:pt x="2963565" y="2535924"/>
                </a:lnTo>
                <a:lnTo>
                  <a:pt x="2956377" y="2537838"/>
                </a:lnTo>
                <a:lnTo>
                  <a:pt x="2902313" y="2541112"/>
                </a:lnTo>
                <a:lnTo>
                  <a:pt x="2856445" y="2542497"/>
                </a:lnTo>
                <a:lnTo>
                  <a:pt x="2776929" y="2544330"/>
                </a:lnTo>
                <a:lnTo>
                  <a:pt x="2729703" y="2545063"/>
                </a:lnTo>
                <a:lnTo>
                  <a:pt x="2677668" y="2545717"/>
                </a:lnTo>
                <a:lnTo>
                  <a:pt x="2620954" y="2546326"/>
                </a:lnTo>
                <a:lnTo>
                  <a:pt x="2559689" y="2546924"/>
                </a:lnTo>
                <a:lnTo>
                  <a:pt x="2514016" y="2547214"/>
                </a:lnTo>
                <a:lnTo>
                  <a:pt x="2466250" y="2547439"/>
                </a:lnTo>
                <a:lnTo>
                  <a:pt x="2416436" y="2547600"/>
                </a:lnTo>
                <a:lnTo>
                  <a:pt x="2364621" y="2547696"/>
                </a:lnTo>
                <a:lnTo>
                  <a:pt x="2310852" y="2547729"/>
                </a:lnTo>
                <a:close/>
              </a:path>
            </a:pathLst>
          </a:custGeom>
          <a:solidFill>
            <a:srgbClr val="5D3D1C"/>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661035">
              <a:lnSpc>
                <a:spcPct val="100000"/>
              </a:lnSpc>
              <a:spcBef>
                <a:spcPts val="100"/>
              </a:spcBef>
            </a:pPr>
            <a:r>
              <a:rPr spc="75" dirty="0"/>
              <a:t>BALISTA</a:t>
            </a:r>
            <a:r>
              <a:rPr spc="-275" dirty="0"/>
              <a:t> </a:t>
            </a:r>
            <a:r>
              <a:rPr spc="135" dirty="0"/>
              <a:t>Y</a:t>
            </a:r>
            <a:r>
              <a:rPr spc="-270" dirty="0"/>
              <a:t> </a:t>
            </a:r>
            <a:r>
              <a:rPr spc="60" dirty="0"/>
              <a:t>ONAGRO</a:t>
            </a:r>
          </a:p>
        </p:txBody>
      </p:sp>
      <p:sp>
        <p:nvSpPr>
          <p:cNvPr id="5" name="object 5"/>
          <p:cNvSpPr txBox="1"/>
          <p:nvPr/>
        </p:nvSpPr>
        <p:spPr>
          <a:xfrm>
            <a:off x="5733598" y="2425692"/>
            <a:ext cx="1692910" cy="867410"/>
          </a:xfrm>
          <a:prstGeom prst="rect">
            <a:avLst/>
          </a:prstGeom>
        </p:spPr>
        <p:txBody>
          <a:bodyPr vert="horz" wrap="square" lIns="0" tIns="22860" rIns="0" bIns="0" rtlCol="0">
            <a:spAutoFit/>
          </a:bodyPr>
          <a:lstStyle/>
          <a:p>
            <a:pPr marL="12700" marR="5080" algn="ctr">
              <a:lnSpc>
                <a:spcPts val="1650"/>
              </a:lnSpc>
              <a:spcBef>
                <a:spcPts val="180"/>
              </a:spcBef>
            </a:pPr>
            <a:r>
              <a:rPr sz="1400" spc="-140" dirty="0">
                <a:solidFill>
                  <a:srgbClr val="482400"/>
                </a:solidFill>
                <a:latin typeface="Verdana"/>
                <a:cs typeface="Verdana"/>
              </a:rPr>
              <a:t>It’s</a:t>
            </a:r>
            <a:r>
              <a:rPr sz="1400" spc="-145" dirty="0">
                <a:solidFill>
                  <a:srgbClr val="482400"/>
                </a:solidFill>
                <a:latin typeface="Verdana"/>
                <a:cs typeface="Verdana"/>
              </a:rPr>
              <a:t> </a:t>
            </a:r>
            <a:r>
              <a:rPr sz="1400" spc="-85" dirty="0">
                <a:solidFill>
                  <a:srgbClr val="482400"/>
                </a:solidFill>
                <a:latin typeface="Verdana"/>
                <a:cs typeface="Verdana"/>
              </a:rPr>
              <a:t>the</a:t>
            </a:r>
            <a:r>
              <a:rPr sz="1400" spc="-140" dirty="0">
                <a:solidFill>
                  <a:srgbClr val="482400"/>
                </a:solidFill>
                <a:latin typeface="Verdana"/>
                <a:cs typeface="Verdana"/>
              </a:rPr>
              <a:t> </a:t>
            </a:r>
            <a:r>
              <a:rPr sz="1400" spc="-75" dirty="0">
                <a:solidFill>
                  <a:srgbClr val="482400"/>
                </a:solidFill>
                <a:latin typeface="Verdana"/>
                <a:cs typeface="Verdana"/>
              </a:rPr>
              <a:t>closest</a:t>
            </a:r>
            <a:r>
              <a:rPr sz="1400" spc="-145" dirty="0">
                <a:solidFill>
                  <a:srgbClr val="482400"/>
                </a:solidFill>
                <a:latin typeface="Verdana"/>
                <a:cs typeface="Verdana"/>
              </a:rPr>
              <a:t> </a:t>
            </a:r>
            <a:r>
              <a:rPr sz="1400" spc="-55" dirty="0">
                <a:solidFill>
                  <a:srgbClr val="482400"/>
                </a:solidFill>
                <a:latin typeface="Verdana"/>
                <a:cs typeface="Verdana"/>
              </a:rPr>
              <a:t>planet </a:t>
            </a:r>
            <a:r>
              <a:rPr sz="1400" spc="-65" dirty="0">
                <a:solidFill>
                  <a:srgbClr val="482400"/>
                </a:solidFill>
                <a:latin typeface="Verdana"/>
                <a:cs typeface="Verdana"/>
              </a:rPr>
              <a:t>to</a:t>
            </a:r>
            <a:r>
              <a:rPr sz="1400" spc="-155" dirty="0">
                <a:solidFill>
                  <a:srgbClr val="482400"/>
                </a:solidFill>
                <a:latin typeface="Verdana"/>
                <a:cs typeface="Verdana"/>
              </a:rPr>
              <a:t> </a:t>
            </a:r>
            <a:r>
              <a:rPr sz="1400" spc="-85" dirty="0">
                <a:solidFill>
                  <a:srgbClr val="482400"/>
                </a:solidFill>
                <a:latin typeface="Verdana"/>
                <a:cs typeface="Verdana"/>
              </a:rPr>
              <a:t>the</a:t>
            </a:r>
            <a:r>
              <a:rPr sz="1400" spc="-155" dirty="0">
                <a:solidFill>
                  <a:srgbClr val="482400"/>
                </a:solidFill>
                <a:latin typeface="Verdana"/>
                <a:cs typeface="Verdana"/>
              </a:rPr>
              <a:t> </a:t>
            </a:r>
            <a:r>
              <a:rPr sz="1400" spc="-135" dirty="0">
                <a:solidFill>
                  <a:srgbClr val="482400"/>
                </a:solidFill>
                <a:latin typeface="Verdana"/>
                <a:cs typeface="Verdana"/>
              </a:rPr>
              <a:t>Sun</a:t>
            </a:r>
            <a:r>
              <a:rPr sz="1400" spc="-155" dirty="0">
                <a:solidFill>
                  <a:srgbClr val="482400"/>
                </a:solidFill>
                <a:latin typeface="Verdana"/>
                <a:cs typeface="Verdana"/>
              </a:rPr>
              <a:t> </a:t>
            </a:r>
            <a:r>
              <a:rPr sz="1400" spc="-75" dirty="0">
                <a:solidFill>
                  <a:srgbClr val="482400"/>
                </a:solidFill>
                <a:latin typeface="Verdana"/>
                <a:cs typeface="Verdana"/>
              </a:rPr>
              <a:t>and</a:t>
            </a:r>
            <a:r>
              <a:rPr sz="1400" spc="-155" dirty="0">
                <a:solidFill>
                  <a:srgbClr val="482400"/>
                </a:solidFill>
                <a:latin typeface="Verdana"/>
                <a:cs typeface="Verdana"/>
              </a:rPr>
              <a:t> </a:t>
            </a:r>
            <a:r>
              <a:rPr sz="1400" spc="-25" dirty="0">
                <a:solidFill>
                  <a:srgbClr val="482400"/>
                </a:solidFill>
                <a:latin typeface="Verdana"/>
                <a:cs typeface="Verdana"/>
              </a:rPr>
              <a:t>the </a:t>
            </a:r>
            <a:r>
              <a:rPr sz="1400" spc="-70" dirty="0">
                <a:solidFill>
                  <a:srgbClr val="482400"/>
                </a:solidFill>
                <a:latin typeface="Verdana"/>
                <a:cs typeface="Verdana"/>
              </a:rPr>
              <a:t>smallest</a:t>
            </a:r>
            <a:r>
              <a:rPr sz="1400" spc="-150" dirty="0">
                <a:solidFill>
                  <a:srgbClr val="482400"/>
                </a:solidFill>
                <a:latin typeface="Verdana"/>
                <a:cs typeface="Verdana"/>
              </a:rPr>
              <a:t> </a:t>
            </a:r>
            <a:r>
              <a:rPr sz="1400" spc="-90" dirty="0">
                <a:solidFill>
                  <a:srgbClr val="482400"/>
                </a:solidFill>
                <a:latin typeface="Verdana"/>
                <a:cs typeface="Verdana"/>
              </a:rPr>
              <a:t>in</a:t>
            </a:r>
            <a:r>
              <a:rPr sz="1400" spc="-145" dirty="0">
                <a:solidFill>
                  <a:srgbClr val="482400"/>
                </a:solidFill>
                <a:latin typeface="Verdana"/>
                <a:cs typeface="Verdana"/>
              </a:rPr>
              <a:t> </a:t>
            </a:r>
            <a:r>
              <a:rPr sz="1400" spc="-85" dirty="0">
                <a:solidFill>
                  <a:srgbClr val="482400"/>
                </a:solidFill>
                <a:latin typeface="Verdana"/>
                <a:cs typeface="Verdana"/>
              </a:rPr>
              <a:t>the</a:t>
            </a:r>
            <a:r>
              <a:rPr sz="1400" spc="-145" dirty="0">
                <a:solidFill>
                  <a:srgbClr val="482400"/>
                </a:solidFill>
                <a:latin typeface="Verdana"/>
                <a:cs typeface="Verdana"/>
              </a:rPr>
              <a:t> </a:t>
            </a:r>
            <a:r>
              <a:rPr sz="1400" spc="-10" dirty="0">
                <a:solidFill>
                  <a:srgbClr val="482400"/>
                </a:solidFill>
                <a:latin typeface="Verdana"/>
                <a:cs typeface="Verdana"/>
              </a:rPr>
              <a:t>Solar System</a:t>
            </a:r>
            <a:endParaRPr sz="1400">
              <a:latin typeface="Verdana"/>
              <a:cs typeface="Verdana"/>
            </a:endParaRPr>
          </a:p>
        </p:txBody>
      </p:sp>
      <p:pic>
        <p:nvPicPr>
          <p:cNvPr id="6" name="object 6"/>
          <p:cNvPicPr/>
          <p:nvPr/>
        </p:nvPicPr>
        <p:blipFill>
          <a:blip r:embed="rId2" cstate="print"/>
          <a:stretch>
            <a:fillRect/>
          </a:stretch>
        </p:blipFill>
        <p:spPr>
          <a:xfrm>
            <a:off x="5150635" y="1537887"/>
            <a:ext cx="2890867" cy="2481634"/>
          </a:xfrm>
          <a:prstGeom prst="rect">
            <a:avLst/>
          </a:prstGeom>
        </p:spPr>
      </p:pic>
      <p:grpSp>
        <p:nvGrpSpPr>
          <p:cNvPr id="7" name="object 7"/>
          <p:cNvGrpSpPr/>
          <p:nvPr/>
        </p:nvGrpSpPr>
        <p:grpSpPr>
          <a:xfrm>
            <a:off x="7989855" y="0"/>
            <a:ext cx="1146810" cy="1210945"/>
            <a:chOff x="7989855" y="0"/>
            <a:chExt cx="1146810" cy="1210945"/>
          </a:xfrm>
        </p:grpSpPr>
        <p:sp>
          <p:nvSpPr>
            <p:cNvPr id="8" name="object 8"/>
            <p:cNvSpPr/>
            <p:nvPr/>
          </p:nvSpPr>
          <p:spPr>
            <a:xfrm>
              <a:off x="7989849" y="0"/>
              <a:ext cx="1146810" cy="1210945"/>
            </a:xfrm>
            <a:custGeom>
              <a:avLst/>
              <a:gdLst/>
              <a:ahLst/>
              <a:cxnLst/>
              <a:rect l="l" t="t" r="r" b="b"/>
              <a:pathLst>
                <a:path w="1146809" h="1210945">
                  <a:moveTo>
                    <a:pt x="453478" y="50406"/>
                  </a:moveTo>
                  <a:lnTo>
                    <a:pt x="453339" y="43040"/>
                  </a:lnTo>
                  <a:lnTo>
                    <a:pt x="450215" y="36258"/>
                  </a:lnTo>
                  <a:lnTo>
                    <a:pt x="444855" y="31394"/>
                  </a:lnTo>
                  <a:lnTo>
                    <a:pt x="438010" y="28879"/>
                  </a:lnTo>
                  <a:lnTo>
                    <a:pt x="430441" y="29121"/>
                  </a:lnTo>
                  <a:lnTo>
                    <a:pt x="423506" y="32219"/>
                  </a:lnTo>
                  <a:lnTo>
                    <a:pt x="418465" y="37477"/>
                  </a:lnTo>
                  <a:lnTo>
                    <a:pt x="415785" y="44196"/>
                  </a:lnTo>
                  <a:lnTo>
                    <a:pt x="415950" y="51638"/>
                  </a:lnTo>
                  <a:lnTo>
                    <a:pt x="419036" y="58331"/>
                  </a:lnTo>
                  <a:lnTo>
                    <a:pt x="424383" y="63207"/>
                  </a:lnTo>
                  <a:lnTo>
                    <a:pt x="431241" y="65786"/>
                  </a:lnTo>
                  <a:lnTo>
                    <a:pt x="438835" y="65557"/>
                  </a:lnTo>
                  <a:lnTo>
                    <a:pt x="445744" y="62445"/>
                  </a:lnTo>
                  <a:lnTo>
                    <a:pt x="450786" y="57124"/>
                  </a:lnTo>
                  <a:lnTo>
                    <a:pt x="453478" y="50406"/>
                  </a:lnTo>
                  <a:close/>
                </a:path>
                <a:path w="1146809" h="1210945">
                  <a:moveTo>
                    <a:pt x="863485" y="820889"/>
                  </a:moveTo>
                  <a:lnTo>
                    <a:pt x="862164" y="811999"/>
                  </a:lnTo>
                  <a:lnTo>
                    <a:pt x="856742" y="801928"/>
                  </a:lnTo>
                  <a:lnTo>
                    <a:pt x="843826" y="785368"/>
                  </a:lnTo>
                  <a:lnTo>
                    <a:pt x="795451" y="723366"/>
                  </a:lnTo>
                  <a:lnTo>
                    <a:pt x="795451" y="785368"/>
                  </a:lnTo>
                  <a:lnTo>
                    <a:pt x="540791" y="736295"/>
                  </a:lnTo>
                  <a:lnTo>
                    <a:pt x="553580" y="716470"/>
                  </a:lnTo>
                  <a:lnTo>
                    <a:pt x="560019" y="706513"/>
                  </a:lnTo>
                  <a:lnTo>
                    <a:pt x="566051" y="707517"/>
                  </a:lnTo>
                  <a:lnTo>
                    <a:pt x="564527" y="707517"/>
                  </a:lnTo>
                  <a:lnTo>
                    <a:pt x="573341" y="707948"/>
                  </a:lnTo>
                  <a:lnTo>
                    <a:pt x="579945" y="707517"/>
                  </a:lnTo>
                  <a:lnTo>
                    <a:pt x="585685" y="706513"/>
                  </a:lnTo>
                  <a:lnTo>
                    <a:pt x="586422" y="706386"/>
                  </a:lnTo>
                  <a:lnTo>
                    <a:pt x="623201" y="680758"/>
                  </a:lnTo>
                  <a:lnTo>
                    <a:pt x="632129" y="646379"/>
                  </a:lnTo>
                  <a:lnTo>
                    <a:pt x="628586" y="629894"/>
                  </a:lnTo>
                  <a:lnTo>
                    <a:pt x="628548" y="629678"/>
                  </a:lnTo>
                  <a:lnTo>
                    <a:pt x="619518" y="614235"/>
                  </a:lnTo>
                  <a:lnTo>
                    <a:pt x="632180" y="594372"/>
                  </a:lnTo>
                  <a:lnTo>
                    <a:pt x="638530" y="584428"/>
                  </a:lnTo>
                  <a:lnTo>
                    <a:pt x="795451" y="785368"/>
                  </a:lnTo>
                  <a:lnTo>
                    <a:pt x="795451" y="723366"/>
                  </a:lnTo>
                  <a:lnTo>
                    <a:pt x="687057" y="584428"/>
                  </a:lnTo>
                  <a:lnTo>
                    <a:pt x="652754" y="540461"/>
                  </a:lnTo>
                  <a:lnTo>
                    <a:pt x="649782" y="536600"/>
                  </a:lnTo>
                  <a:lnTo>
                    <a:pt x="645515" y="534009"/>
                  </a:lnTo>
                  <a:lnTo>
                    <a:pt x="640676" y="533234"/>
                  </a:lnTo>
                  <a:lnTo>
                    <a:pt x="531545" y="512064"/>
                  </a:lnTo>
                  <a:lnTo>
                    <a:pt x="528828" y="511505"/>
                  </a:lnTo>
                  <a:lnTo>
                    <a:pt x="526059" y="511644"/>
                  </a:lnTo>
                  <a:lnTo>
                    <a:pt x="516432" y="513867"/>
                  </a:lnTo>
                  <a:lnTo>
                    <a:pt x="510501" y="519290"/>
                  </a:lnTo>
                  <a:lnTo>
                    <a:pt x="508927" y="526796"/>
                  </a:lnTo>
                  <a:lnTo>
                    <a:pt x="508850" y="534212"/>
                  </a:lnTo>
                  <a:lnTo>
                    <a:pt x="511619" y="540829"/>
                  </a:lnTo>
                  <a:lnTo>
                    <a:pt x="516724" y="545934"/>
                  </a:lnTo>
                  <a:lnTo>
                    <a:pt x="523697" y="548817"/>
                  </a:lnTo>
                  <a:lnTo>
                    <a:pt x="606323" y="564743"/>
                  </a:lnTo>
                  <a:lnTo>
                    <a:pt x="593572" y="584454"/>
                  </a:lnTo>
                  <a:lnTo>
                    <a:pt x="593572" y="646379"/>
                  </a:lnTo>
                  <a:lnTo>
                    <a:pt x="593496" y="654227"/>
                  </a:lnTo>
                  <a:lnTo>
                    <a:pt x="590562" y="661314"/>
                  </a:lnTo>
                  <a:lnTo>
                    <a:pt x="587578" y="665848"/>
                  </a:lnTo>
                  <a:lnTo>
                    <a:pt x="582955" y="668870"/>
                  </a:lnTo>
                  <a:lnTo>
                    <a:pt x="572795" y="671220"/>
                  </a:lnTo>
                  <a:lnTo>
                    <a:pt x="567309" y="670521"/>
                  </a:lnTo>
                  <a:lnTo>
                    <a:pt x="562533" y="667550"/>
                  </a:lnTo>
                  <a:lnTo>
                    <a:pt x="556577" y="661657"/>
                  </a:lnTo>
                  <a:lnTo>
                    <a:pt x="553529" y="655129"/>
                  </a:lnTo>
                  <a:lnTo>
                    <a:pt x="553415" y="647928"/>
                  </a:lnTo>
                  <a:lnTo>
                    <a:pt x="556196" y="640016"/>
                  </a:lnTo>
                  <a:lnTo>
                    <a:pt x="593572" y="646379"/>
                  </a:lnTo>
                  <a:lnTo>
                    <a:pt x="593572" y="584454"/>
                  </a:lnTo>
                  <a:lnTo>
                    <a:pt x="587146" y="594372"/>
                  </a:lnTo>
                  <a:lnTo>
                    <a:pt x="580440" y="593305"/>
                  </a:lnTo>
                  <a:lnTo>
                    <a:pt x="573760" y="592975"/>
                  </a:lnTo>
                  <a:lnTo>
                    <a:pt x="568553" y="593305"/>
                  </a:lnTo>
                  <a:lnTo>
                    <a:pt x="567664" y="593305"/>
                  </a:lnTo>
                  <a:lnTo>
                    <a:pt x="560730" y="594499"/>
                  </a:lnTo>
                  <a:lnTo>
                    <a:pt x="523913" y="620280"/>
                  </a:lnTo>
                  <a:lnTo>
                    <a:pt x="514921" y="654227"/>
                  </a:lnTo>
                  <a:lnTo>
                    <a:pt x="518553" y="671220"/>
                  </a:lnTo>
                  <a:lnTo>
                    <a:pt x="524065" y="680758"/>
                  </a:lnTo>
                  <a:lnTo>
                    <a:pt x="527596" y="686803"/>
                  </a:lnTo>
                  <a:lnTo>
                    <a:pt x="508558" y="716470"/>
                  </a:lnTo>
                  <a:lnTo>
                    <a:pt x="351866" y="515620"/>
                  </a:lnTo>
                  <a:lnTo>
                    <a:pt x="442112" y="533082"/>
                  </a:lnTo>
                  <a:lnTo>
                    <a:pt x="444055" y="533412"/>
                  </a:lnTo>
                  <a:lnTo>
                    <a:pt x="447357" y="533412"/>
                  </a:lnTo>
                  <a:lnTo>
                    <a:pt x="456907" y="531215"/>
                  </a:lnTo>
                  <a:lnTo>
                    <a:pt x="462749" y="525665"/>
                  </a:lnTo>
                  <a:lnTo>
                    <a:pt x="464413" y="518210"/>
                  </a:lnTo>
                  <a:lnTo>
                    <a:pt x="464426" y="515620"/>
                  </a:lnTo>
                  <a:lnTo>
                    <a:pt x="464451" y="510908"/>
                  </a:lnTo>
                  <a:lnTo>
                    <a:pt x="461733" y="504380"/>
                  </a:lnTo>
                  <a:lnTo>
                    <a:pt x="456704" y="499300"/>
                  </a:lnTo>
                  <a:lnTo>
                    <a:pt x="449821" y="496354"/>
                  </a:lnTo>
                  <a:lnTo>
                    <a:pt x="309702" y="469163"/>
                  </a:lnTo>
                  <a:lnTo>
                    <a:pt x="306882" y="469392"/>
                  </a:lnTo>
                  <a:lnTo>
                    <a:pt x="287439" y="488365"/>
                  </a:lnTo>
                  <a:lnTo>
                    <a:pt x="290372" y="499110"/>
                  </a:lnTo>
                  <a:lnTo>
                    <a:pt x="494360" y="760577"/>
                  </a:lnTo>
                  <a:lnTo>
                    <a:pt x="497306" y="764311"/>
                  </a:lnTo>
                  <a:lnTo>
                    <a:pt x="501599" y="767029"/>
                  </a:lnTo>
                  <a:lnTo>
                    <a:pt x="506450" y="767803"/>
                  </a:lnTo>
                  <a:lnTo>
                    <a:pt x="837590" y="831697"/>
                  </a:lnTo>
                  <a:lnTo>
                    <a:pt x="843483" y="832662"/>
                  </a:lnTo>
                  <a:lnTo>
                    <a:pt x="848880" y="832662"/>
                  </a:lnTo>
                  <a:lnTo>
                    <a:pt x="853097" y="831697"/>
                  </a:lnTo>
                  <a:lnTo>
                    <a:pt x="852957" y="831697"/>
                  </a:lnTo>
                  <a:lnTo>
                    <a:pt x="860450" y="827747"/>
                  </a:lnTo>
                  <a:lnTo>
                    <a:pt x="863485" y="820889"/>
                  </a:lnTo>
                  <a:close/>
                </a:path>
                <a:path w="1146809" h="1210945">
                  <a:moveTo>
                    <a:pt x="1068539" y="637311"/>
                  </a:moveTo>
                  <a:lnTo>
                    <a:pt x="1065149" y="588949"/>
                  </a:lnTo>
                  <a:lnTo>
                    <a:pt x="1056741" y="540931"/>
                  </a:lnTo>
                  <a:lnTo>
                    <a:pt x="1043813" y="495134"/>
                  </a:lnTo>
                  <a:lnTo>
                    <a:pt x="1027150" y="452640"/>
                  </a:lnTo>
                  <a:lnTo>
                    <a:pt x="1006716" y="412496"/>
                  </a:lnTo>
                  <a:lnTo>
                    <a:pt x="982789" y="374840"/>
                  </a:lnTo>
                  <a:lnTo>
                    <a:pt x="955598" y="339826"/>
                  </a:lnTo>
                  <a:lnTo>
                    <a:pt x="925398" y="307606"/>
                  </a:lnTo>
                  <a:lnTo>
                    <a:pt x="892441" y="278333"/>
                  </a:lnTo>
                  <a:lnTo>
                    <a:pt x="856970" y="252158"/>
                  </a:lnTo>
                  <a:lnTo>
                    <a:pt x="819238" y="229235"/>
                  </a:lnTo>
                  <a:lnTo>
                    <a:pt x="779487" y="209702"/>
                  </a:lnTo>
                  <a:lnTo>
                    <a:pt x="737984" y="193713"/>
                  </a:lnTo>
                  <a:lnTo>
                    <a:pt x="694956" y="181432"/>
                  </a:lnTo>
                  <a:lnTo>
                    <a:pt x="650671" y="173012"/>
                  </a:lnTo>
                  <a:lnTo>
                    <a:pt x="605358" y="168592"/>
                  </a:lnTo>
                  <a:lnTo>
                    <a:pt x="559282" y="168325"/>
                  </a:lnTo>
                  <a:lnTo>
                    <a:pt x="512686" y="172364"/>
                  </a:lnTo>
                  <a:lnTo>
                    <a:pt x="465823" y="180860"/>
                  </a:lnTo>
                  <a:lnTo>
                    <a:pt x="419417" y="193840"/>
                  </a:lnTo>
                  <a:lnTo>
                    <a:pt x="375742" y="210578"/>
                  </a:lnTo>
                  <a:lnTo>
                    <a:pt x="334416" y="230974"/>
                  </a:lnTo>
                  <a:lnTo>
                    <a:pt x="295605" y="254762"/>
                  </a:lnTo>
                  <a:lnTo>
                    <a:pt x="259461" y="281698"/>
                  </a:lnTo>
                  <a:lnTo>
                    <a:pt x="226123" y="311556"/>
                  </a:lnTo>
                  <a:lnTo>
                    <a:pt x="195783" y="344068"/>
                  </a:lnTo>
                  <a:lnTo>
                    <a:pt x="168579" y="379018"/>
                  </a:lnTo>
                  <a:lnTo>
                    <a:pt x="144665" y="416128"/>
                  </a:lnTo>
                  <a:lnTo>
                    <a:pt x="124206" y="455180"/>
                  </a:lnTo>
                  <a:lnTo>
                    <a:pt x="107365" y="495922"/>
                  </a:lnTo>
                  <a:lnTo>
                    <a:pt x="94284" y="538111"/>
                  </a:lnTo>
                  <a:lnTo>
                    <a:pt x="85140" y="581494"/>
                  </a:lnTo>
                  <a:lnTo>
                    <a:pt x="80073" y="625830"/>
                  </a:lnTo>
                  <a:lnTo>
                    <a:pt x="79260" y="670877"/>
                  </a:lnTo>
                  <a:lnTo>
                    <a:pt x="82842" y="716394"/>
                  </a:lnTo>
                  <a:lnTo>
                    <a:pt x="90982" y="762139"/>
                  </a:lnTo>
                  <a:lnTo>
                    <a:pt x="103936" y="807961"/>
                  </a:lnTo>
                  <a:lnTo>
                    <a:pt x="120624" y="850455"/>
                  </a:lnTo>
                  <a:lnTo>
                    <a:pt x="141071" y="890625"/>
                  </a:lnTo>
                  <a:lnTo>
                    <a:pt x="165023" y="928293"/>
                  </a:lnTo>
                  <a:lnTo>
                    <a:pt x="192239" y="963307"/>
                  </a:lnTo>
                  <a:lnTo>
                    <a:pt x="222465" y="995540"/>
                  </a:lnTo>
                  <a:lnTo>
                    <a:pt x="255460" y="1024813"/>
                  </a:lnTo>
                  <a:lnTo>
                    <a:pt x="290957" y="1051001"/>
                  </a:lnTo>
                  <a:lnTo>
                    <a:pt x="328714" y="1073924"/>
                  </a:lnTo>
                  <a:lnTo>
                    <a:pt x="368490" y="1093457"/>
                  </a:lnTo>
                  <a:lnTo>
                    <a:pt x="410019" y="1109433"/>
                  </a:lnTo>
                  <a:lnTo>
                    <a:pt x="453072" y="1121702"/>
                  </a:lnTo>
                  <a:lnTo>
                    <a:pt x="497395" y="1130109"/>
                  </a:lnTo>
                  <a:lnTo>
                    <a:pt x="542721" y="1134516"/>
                  </a:lnTo>
                  <a:lnTo>
                    <a:pt x="588822" y="1134770"/>
                  </a:lnTo>
                  <a:lnTo>
                    <a:pt x="635444" y="1130706"/>
                  </a:lnTo>
                  <a:lnTo>
                    <a:pt x="682320" y="1122172"/>
                  </a:lnTo>
                  <a:lnTo>
                    <a:pt x="729500" y="1108837"/>
                  </a:lnTo>
                  <a:lnTo>
                    <a:pt x="774890" y="1091133"/>
                  </a:lnTo>
                  <a:lnTo>
                    <a:pt x="818184" y="1069289"/>
                  </a:lnTo>
                  <a:lnTo>
                    <a:pt x="859104" y="1043457"/>
                  </a:lnTo>
                  <a:lnTo>
                    <a:pt x="897331" y="1013841"/>
                  </a:lnTo>
                  <a:lnTo>
                    <a:pt x="932586" y="980630"/>
                  </a:lnTo>
                  <a:lnTo>
                    <a:pt x="964552" y="944003"/>
                  </a:lnTo>
                  <a:lnTo>
                    <a:pt x="934847" y="920800"/>
                  </a:lnTo>
                  <a:lnTo>
                    <a:pt x="902398" y="957795"/>
                  </a:lnTo>
                  <a:lnTo>
                    <a:pt x="866292" y="990968"/>
                  </a:lnTo>
                  <a:lnTo>
                    <a:pt x="826897" y="1020114"/>
                  </a:lnTo>
                  <a:lnTo>
                    <a:pt x="784567" y="1044994"/>
                  </a:lnTo>
                  <a:lnTo>
                    <a:pt x="739660" y="1065364"/>
                  </a:lnTo>
                  <a:lnTo>
                    <a:pt x="692531" y="1081024"/>
                  </a:lnTo>
                  <a:lnTo>
                    <a:pt x="688276" y="1062532"/>
                  </a:lnTo>
                  <a:lnTo>
                    <a:pt x="685596" y="1056106"/>
                  </a:lnTo>
                  <a:lnTo>
                    <a:pt x="680910" y="1051204"/>
                  </a:lnTo>
                  <a:lnTo>
                    <a:pt x="674789" y="1048207"/>
                  </a:lnTo>
                  <a:lnTo>
                    <a:pt x="667715" y="1047521"/>
                  </a:lnTo>
                  <a:lnTo>
                    <a:pt x="666864" y="1047572"/>
                  </a:lnTo>
                  <a:lnTo>
                    <a:pt x="650646" y="1062939"/>
                  </a:lnTo>
                  <a:lnTo>
                    <a:pt x="650786" y="1070394"/>
                  </a:lnTo>
                  <a:lnTo>
                    <a:pt x="655218" y="1089621"/>
                  </a:lnTo>
                  <a:lnTo>
                    <a:pt x="605421" y="1096251"/>
                  </a:lnTo>
                  <a:lnTo>
                    <a:pt x="556158" y="1097508"/>
                  </a:lnTo>
                  <a:lnTo>
                    <a:pt x="507746" y="1093622"/>
                  </a:lnTo>
                  <a:lnTo>
                    <a:pt x="460565" y="1084808"/>
                  </a:lnTo>
                  <a:lnTo>
                    <a:pt x="414947" y="1071257"/>
                  </a:lnTo>
                  <a:lnTo>
                    <a:pt x="371246" y="1053211"/>
                  </a:lnTo>
                  <a:lnTo>
                    <a:pt x="329831" y="1030871"/>
                  </a:lnTo>
                  <a:lnTo>
                    <a:pt x="291033" y="1004455"/>
                  </a:lnTo>
                  <a:lnTo>
                    <a:pt x="255219" y="974166"/>
                  </a:lnTo>
                  <a:lnTo>
                    <a:pt x="222732" y="940231"/>
                  </a:lnTo>
                  <a:lnTo>
                    <a:pt x="193929" y="902855"/>
                  </a:lnTo>
                  <a:lnTo>
                    <a:pt x="169164" y="862253"/>
                  </a:lnTo>
                  <a:lnTo>
                    <a:pt x="148767" y="818654"/>
                  </a:lnTo>
                  <a:lnTo>
                    <a:pt x="133121" y="772248"/>
                  </a:lnTo>
                  <a:lnTo>
                    <a:pt x="152361" y="767816"/>
                  </a:lnTo>
                  <a:lnTo>
                    <a:pt x="158889" y="765035"/>
                  </a:lnTo>
                  <a:lnTo>
                    <a:pt x="163868" y="760361"/>
                  </a:lnTo>
                  <a:lnTo>
                    <a:pt x="166916" y="754303"/>
                  </a:lnTo>
                  <a:lnTo>
                    <a:pt x="167640" y="747420"/>
                  </a:lnTo>
                  <a:lnTo>
                    <a:pt x="165138" y="739800"/>
                  </a:lnTo>
                  <a:lnTo>
                    <a:pt x="159842" y="734161"/>
                  </a:lnTo>
                  <a:lnTo>
                    <a:pt x="152641" y="731126"/>
                  </a:lnTo>
                  <a:lnTo>
                    <a:pt x="144449" y="731266"/>
                  </a:lnTo>
                  <a:lnTo>
                    <a:pt x="124726" y="735799"/>
                  </a:lnTo>
                  <a:lnTo>
                    <a:pt x="118503" y="687235"/>
                  </a:lnTo>
                  <a:lnTo>
                    <a:pt x="117767" y="639102"/>
                  </a:lnTo>
                  <a:lnTo>
                    <a:pt x="122288" y="591769"/>
                  </a:lnTo>
                  <a:lnTo>
                    <a:pt x="131838" y="545553"/>
                  </a:lnTo>
                  <a:lnTo>
                    <a:pt x="146215" y="500824"/>
                  </a:lnTo>
                  <a:lnTo>
                    <a:pt x="165176" y="457923"/>
                  </a:lnTo>
                  <a:lnTo>
                    <a:pt x="188506" y="417195"/>
                  </a:lnTo>
                  <a:lnTo>
                    <a:pt x="215976" y="378993"/>
                  </a:lnTo>
                  <a:lnTo>
                    <a:pt x="247370" y="343649"/>
                  </a:lnTo>
                  <a:lnTo>
                    <a:pt x="282473" y="311518"/>
                  </a:lnTo>
                  <a:lnTo>
                    <a:pt x="321043" y="282956"/>
                  </a:lnTo>
                  <a:lnTo>
                    <a:pt x="362877" y="258292"/>
                  </a:lnTo>
                  <a:lnTo>
                    <a:pt x="407746" y="237871"/>
                  </a:lnTo>
                  <a:lnTo>
                    <a:pt x="455409" y="222059"/>
                  </a:lnTo>
                  <a:lnTo>
                    <a:pt x="459638" y="240423"/>
                  </a:lnTo>
                  <a:lnTo>
                    <a:pt x="462318" y="246849"/>
                  </a:lnTo>
                  <a:lnTo>
                    <a:pt x="467042" y="251739"/>
                  </a:lnTo>
                  <a:lnTo>
                    <a:pt x="473240" y="254723"/>
                  </a:lnTo>
                  <a:lnTo>
                    <a:pt x="480339" y="255409"/>
                  </a:lnTo>
                  <a:lnTo>
                    <a:pt x="481101" y="255295"/>
                  </a:lnTo>
                  <a:lnTo>
                    <a:pt x="481939" y="255181"/>
                  </a:lnTo>
                  <a:lnTo>
                    <a:pt x="482752" y="254990"/>
                  </a:lnTo>
                  <a:lnTo>
                    <a:pt x="489610" y="251904"/>
                  </a:lnTo>
                  <a:lnTo>
                    <a:pt x="494614" y="246646"/>
                  </a:lnTo>
                  <a:lnTo>
                    <a:pt x="497281" y="239941"/>
                  </a:lnTo>
                  <a:lnTo>
                    <a:pt x="497116" y="232486"/>
                  </a:lnTo>
                  <a:lnTo>
                    <a:pt x="492709" y="213334"/>
                  </a:lnTo>
                  <a:lnTo>
                    <a:pt x="542505" y="206705"/>
                  </a:lnTo>
                  <a:lnTo>
                    <a:pt x="591781" y="205447"/>
                  </a:lnTo>
                  <a:lnTo>
                    <a:pt x="640194" y="209334"/>
                  </a:lnTo>
                  <a:lnTo>
                    <a:pt x="687374" y="218173"/>
                  </a:lnTo>
                  <a:lnTo>
                    <a:pt x="732993" y="231724"/>
                  </a:lnTo>
                  <a:lnTo>
                    <a:pt x="776693" y="249783"/>
                  </a:lnTo>
                  <a:lnTo>
                    <a:pt x="818108" y="272148"/>
                  </a:lnTo>
                  <a:lnTo>
                    <a:pt x="856907" y="298577"/>
                  </a:lnTo>
                  <a:lnTo>
                    <a:pt x="892721" y="328879"/>
                  </a:lnTo>
                  <a:lnTo>
                    <a:pt x="925207" y="362826"/>
                  </a:lnTo>
                  <a:lnTo>
                    <a:pt x="954024" y="400215"/>
                  </a:lnTo>
                  <a:lnTo>
                    <a:pt x="978814" y="440817"/>
                  </a:lnTo>
                  <a:lnTo>
                    <a:pt x="999223" y="484428"/>
                  </a:lnTo>
                  <a:lnTo>
                    <a:pt x="1014895" y="530821"/>
                  </a:lnTo>
                  <a:lnTo>
                    <a:pt x="995654" y="535254"/>
                  </a:lnTo>
                  <a:lnTo>
                    <a:pt x="989164" y="537984"/>
                  </a:lnTo>
                  <a:lnTo>
                    <a:pt x="984173" y="542607"/>
                  </a:lnTo>
                  <a:lnTo>
                    <a:pt x="981100" y="548589"/>
                  </a:lnTo>
                  <a:lnTo>
                    <a:pt x="980325" y="555447"/>
                  </a:lnTo>
                  <a:lnTo>
                    <a:pt x="982853" y="563105"/>
                  </a:lnTo>
                  <a:lnTo>
                    <a:pt x="988187" y="568794"/>
                  </a:lnTo>
                  <a:lnTo>
                    <a:pt x="995426" y="571906"/>
                  </a:lnTo>
                  <a:lnTo>
                    <a:pt x="1003630" y="571792"/>
                  </a:lnTo>
                  <a:lnTo>
                    <a:pt x="1023150" y="567296"/>
                  </a:lnTo>
                  <a:lnTo>
                    <a:pt x="1029373" y="616254"/>
                  </a:lnTo>
                  <a:lnTo>
                    <a:pt x="1030033" y="665378"/>
                  </a:lnTo>
                  <a:lnTo>
                    <a:pt x="1025182" y="714184"/>
                  </a:lnTo>
                  <a:lnTo>
                    <a:pt x="1014895" y="762254"/>
                  </a:lnTo>
                  <a:lnTo>
                    <a:pt x="999223" y="809104"/>
                  </a:lnTo>
                  <a:lnTo>
                    <a:pt x="978230" y="854290"/>
                  </a:lnTo>
                  <a:lnTo>
                    <a:pt x="976147" y="861466"/>
                  </a:lnTo>
                  <a:lnTo>
                    <a:pt x="994968" y="882027"/>
                  </a:lnTo>
                  <a:lnTo>
                    <a:pt x="1004519" y="879817"/>
                  </a:lnTo>
                  <a:lnTo>
                    <a:pt x="1033018" y="826757"/>
                  </a:lnTo>
                  <a:lnTo>
                    <a:pt x="1049159" y="780719"/>
                  </a:lnTo>
                  <a:lnTo>
                    <a:pt x="1060500" y="733564"/>
                  </a:lnTo>
                  <a:lnTo>
                    <a:pt x="1066977" y="685634"/>
                  </a:lnTo>
                  <a:lnTo>
                    <a:pt x="1068539" y="637311"/>
                  </a:lnTo>
                  <a:close/>
                </a:path>
                <a:path w="1146809" h="1210945">
                  <a:moveTo>
                    <a:pt x="1146810" y="638784"/>
                  </a:moveTo>
                  <a:lnTo>
                    <a:pt x="1144384" y="592658"/>
                  </a:lnTo>
                  <a:lnTo>
                    <a:pt x="1138097" y="547116"/>
                  </a:lnTo>
                  <a:lnTo>
                    <a:pt x="1128039" y="502399"/>
                  </a:lnTo>
                  <a:lnTo>
                    <a:pt x="1114285" y="458736"/>
                  </a:lnTo>
                  <a:lnTo>
                    <a:pt x="1096924" y="416356"/>
                  </a:lnTo>
                  <a:lnTo>
                    <a:pt x="1076045" y="375475"/>
                  </a:lnTo>
                  <a:lnTo>
                    <a:pt x="1051725" y="336321"/>
                  </a:lnTo>
                  <a:lnTo>
                    <a:pt x="1024051" y="299135"/>
                  </a:lnTo>
                  <a:lnTo>
                    <a:pt x="993089" y="264134"/>
                  </a:lnTo>
                  <a:lnTo>
                    <a:pt x="958938" y="231546"/>
                  </a:lnTo>
                  <a:lnTo>
                    <a:pt x="921677" y="201612"/>
                  </a:lnTo>
                  <a:lnTo>
                    <a:pt x="881392" y="174536"/>
                  </a:lnTo>
                  <a:lnTo>
                    <a:pt x="871829" y="171069"/>
                  </a:lnTo>
                  <a:lnTo>
                    <a:pt x="862342" y="173253"/>
                  </a:lnTo>
                  <a:lnTo>
                    <a:pt x="857986" y="176149"/>
                  </a:lnTo>
                  <a:lnTo>
                    <a:pt x="855129" y="180581"/>
                  </a:lnTo>
                  <a:lnTo>
                    <a:pt x="852385" y="187477"/>
                  </a:lnTo>
                  <a:lnTo>
                    <a:pt x="852500" y="191782"/>
                  </a:lnTo>
                  <a:lnTo>
                    <a:pt x="852563" y="194602"/>
                  </a:lnTo>
                  <a:lnTo>
                    <a:pt x="855472" y="201129"/>
                  </a:lnTo>
                  <a:lnTo>
                    <a:pt x="860882" y="206222"/>
                  </a:lnTo>
                  <a:lnTo>
                    <a:pt x="904062" y="235470"/>
                  </a:lnTo>
                  <a:lnTo>
                    <a:pt x="943711" y="268541"/>
                  </a:lnTo>
                  <a:lnTo>
                    <a:pt x="979639" y="305130"/>
                  </a:lnTo>
                  <a:lnTo>
                    <a:pt x="1011618" y="344944"/>
                  </a:lnTo>
                  <a:lnTo>
                    <a:pt x="1039418" y="387667"/>
                  </a:lnTo>
                  <a:lnTo>
                    <a:pt x="1062824" y="432993"/>
                  </a:lnTo>
                  <a:lnTo>
                    <a:pt x="1081620" y="480618"/>
                  </a:lnTo>
                  <a:lnTo>
                    <a:pt x="1095590" y="530237"/>
                  </a:lnTo>
                  <a:lnTo>
                    <a:pt x="1104099" y="576973"/>
                  </a:lnTo>
                  <a:lnTo>
                    <a:pt x="1108202" y="623506"/>
                  </a:lnTo>
                  <a:lnTo>
                    <a:pt x="1108113" y="646861"/>
                  </a:lnTo>
                  <a:lnTo>
                    <a:pt x="1103731" y="715111"/>
                  </a:lnTo>
                  <a:lnTo>
                    <a:pt x="1095451" y="759726"/>
                  </a:lnTo>
                  <a:lnTo>
                    <a:pt x="1083335" y="803249"/>
                  </a:lnTo>
                  <a:lnTo>
                    <a:pt x="1067511" y="845451"/>
                  </a:lnTo>
                  <a:lnTo>
                    <a:pt x="1048156" y="886129"/>
                  </a:lnTo>
                  <a:lnTo>
                    <a:pt x="1025385" y="925042"/>
                  </a:lnTo>
                  <a:lnTo>
                    <a:pt x="999350" y="961974"/>
                  </a:lnTo>
                  <a:lnTo>
                    <a:pt x="970191" y="996696"/>
                  </a:lnTo>
                  <a:lnTo>
                    <a:pt x="938072" y="1028979"/>
                  </a:lnTo>
                  <a:lnTo>
                    <a:pt x="903109" y="1058621"/>
                  </a:lnTo>
                  <a:lnTo>
                    <a:pt x="865466" y="1085380"/>
                  </a:lnTo>
                  <a:lnTo>
                    <a:pt x="825284" y="1109027"/>
                  </a:lnTo>
                  <a:lnTo>
                    <a:pt x="782701" y="1129360"/>
                  </a:lnTo>
                  <a:lnTo>
                    <a:pt x="737857" y="1146136"/>
                  </a:lnTo>
                  <a:lnTo>
                    <a:pt x="690918" y="1159141"/>
                  </a:lnTo>
                  <a:lnTo>
                    <a:pt x="691273" y="1159141"/>
                  </a:lnTo>
                  <a:lnTo>
                    <a:pt x="641858" y="1168120"/>
                  </a:lnTo>
                  <a:lnTo>
                    <a:pt x="594398" y="1172514"/>
                  </a:lnTo>
                  <a:lnTo>
                    <a:pt x="547395" y="1172743"/>
                  </a:lnTo>
                  <a:lnTo>
                    <a:pt x="501078" y="1168958"/>
                  </a:lnTo>
                  <a:lnTo>
                    <a:pt x="455676" y="1161300"/>
                  </a:lnTo>
                  <a:lnTo>
                    <a:pt x="411416" y="1149908"/>
                  </a:lnTo>
                  <a:lnTo>
                    <a:pt x="368528" y="1134910"/>
                  </a:lnTo>
                  <a:lnTo>
                    <a:pt x="327240" y="1116457"/>
                  </a:lnTo>
                  <a:lnTo>
                    <a:pt x="287756" y="1094676"/>
                  </a:lnTo>
                  <a:lnTo>
                    <a:pt x="250342" y="1069708"/>
                  </a:lnTo>
                  <a:lnTo>
                    <a:pt x="215188" y="1041692"/>
                  </a:lnTo>
                  <a:lnTo>
                    <a:pt x="182537" y="1010780"/>
                  </a:lnTo>
                  <a:lnTo>
                    <a:pt x="152628" y="977087"/>
                  </a:lnTo>
                  <a:lnTo>
                    <a:pt x="125666" y="940765"/>
                  </a:lnTo>
                  <a:lnTo>
                    <a:pt x="101879" y="901941"/>
                  </a:lnTo>
                  <a:lnTo>
                    <a:pt x="81521" y="860767"/>
                  </a:lnTo>
                  <a:lnTo>
                    <a:pt x="64782" y="817372"/>
                  </a:lnTo>
                  <a:lnTo>
                    <a:pt x="51917" y="771906"/>
                  </a:lnTo>
                  <a:lnTo>
                    <a:pt x="43281" y="725093"/>
                  </a:lnTo>
                  <a:lnTo>
                    <a:pt x="39077" y="678459"/>
                  </a:lnTo>
                  <a:lnTo>
                    <a:pt x="39154" y="632256"/>
                  </a:lnTo>
                  <a:lnTo>
                    <a:pt x="43383" y="586676"/>
                  </a:lnTo>
                  <a:lnTo>
                    <a:pt x="51600" y="541972"/>
                  </a:lnTo>
                  <a:lnTo>
                    <a:pt x="63677" y="498348"/>
                  </a:lnTo>
                  <a:lnTo>
                    <a:pt x="79463" y="456031"/>
                  </a:lnTo>
                  <a:lnTo>
                    <a:pt x="98818" y="415264"/>
                  </a:lnTo>
                  <a:lnTo>
                    <a:pt x="121589" y="376250"/>
                  </a:lnTo>
                  <a:lnTo>
                    <a:pt x="147637" y="339217"/>
                  </a:lnTo>
                  <a:lnTo>
                    <a:pt x="176809" y="304406"/>
                  </a:lnTo>
                  <a:lnTo>
                    <a:pt x="208965" y="272034"/>
                  </a:lnTo>
                  <a:lnTo>
                    <a:pt x="243967" y="242316"/>
                  </a:lnTo>
                  <a:lnTo>
                    <a:pt x="281660" y="215493"/>
                  </a:lnTo>
                  <a:lnTo>
                    <a:pt x="321894" y="191782"/>
                  </a:lnTo>
                  <a:lnTo>
                    <a:pt x="364553" y="171399"/>
                  </a:lnTo>
                  <a:lnTo>
                    <a:pt x="409460" y="154584"/>
                  </a:lnTo>
                  <a:lnTo>
                    <a:pt x="456488" y="141554"/>
                  </a:lnTo>
                  <a:lnTo>
                    <a:pt x="504672" y="132702"/>
                  </a:lnTo>
                  <a:lnTo>
                    <a:pt x="553173" y="128193"/>
                  </a:lnTo>
                  <a:lnTo>
                    <a:pt x="601687" y="128016"/>
                  </a:lnTo>
                  <a:lnTo>
                    <a:pt x="649935" y="132130"/>
                  </a:lnTo>
                  <a:lnTo>
                    <a:pt x="697598" y="140512"/>
                  </a:lnTo>
                  <a:lnTo>
                    <a:pt x="744397" y="153123"/>
                  </a:lnTo>
                  <a:lnTo>
                    <a:pt x="790016" y="169938"/>
                  </a:lnTo>
                  <a:lnTo>
                    <a:pt x="793648" y="171399"/>
                  </a:lnTo>
                  <a:lnTo>
                    <a:pt x="792238" y="171399"/>
                  </a:lnTo>
                  <a:lnTo>
                    <a:pt x="797979" y="171754"/>
                  </a:lnTo>
                  <a:lnTo>
                    <a:pt x="807529" y="169557"/>
                  </a:lnTo>
                  <a:lnTo>
                    <a:pt x="812584" y="165582"/>
                  </a:lnTo>
                  <a:lnTo>
                    <a:pt x="815086" y="159893"/>
                  </a:lnTo>
                  <a:lnTo>
                    <a:pt x="816737" y="152577"/>
                  </a:lnTo>
                  <a:lnTo>
                    <a:pt x="815416" y="145554"/>
                  </a:lnTo>
                  <a:lnTo>
                    <a:pt x="765721" y="120827"/>
                  </a:lnTo>
                  <a:lnTo>
                    <a:pt x="704367" y="103378"/>
                  </a:lnTo>
                  <a:lnTo>
                    <a:pt x="652145" y="94462"/>
                  </a:lnTo>
                  <a:lnTo>
                    <a:pt x="609968" y="91211"/>
                  </a:lnTo>
                  <a:lnTo>
                    <a:pt x="599186" y="90373"/>
                  </a:lnTo>
                  <a:lnTo>
                    <a:pt x="545846" y="91211"/>
                  </a:lnTo>
                  <a:lnTo>
                    <a:pt x="530834" y="26035"/>
                  </a:lnTo>
                  <a:lnTo>
                    <a:pt x="519531" y="0"/>
                  </a:lnTo>
                  <a:lnTo>
                    <a:pt x="470636" y="0"/>
                  </a:lnTo>
                  <a:lnTo>
                    <a:pt x="480555" y="8940"/>
                  </a:lnTo>
                  <a:lnTo>
                    <a:pt x="488403" y="20548"/>
                  </a:lnTo>
                  <a:lnTo>
                    <a:pt x="493255" y="33845"/>
                  </a:lnTo>
                  <a:lnTo>
                    <a:pt x="507085" y="93903"/>
                  </a:lnTo>
                  <a:lnTo>
                    <a:pt x="492201" y="95986"/>
                  </a:lnTo>
                  <a:lnTo>
                    <a:pt x="477367" y="98437"/>
                  </a:lnTo>
                  <a:lnTo>
                    <a:pt x="433273" y="108013"/>
                  </a:lnTo>
                  <a:lnTo>
                    <a:pt x="390131" y="120827"/>
                  </a:lnTo>
                  <a:lnTo>
                    <a:pt x="376301" y="60769"/>
                  </a:lnTo>
                  <a:lnTo>
                    <a:pt x="375831" y="37236"/>
                  </a:lnTo>
                  <a:lnTo>
                    <a:pt x="384352" y="16230"/>
                  </a:lnTo>
                  <a:lnTo>
                    <a:pt x="400050" y="0"/>
                  </a:lnTo>
                  <a:lnTo>
                    <a:pt x="350266" y="0"/>
                  </a:lnTo>
                  <a:lnTo>
                    <a:pt x="338150" y="32550"/>
                  </a:lnTo>
                  <a:lnTo>
                    <a:pt x="338201" y="33845"/>
                  </a:lnTo>
                  <a:lnTo>
                    <a:pt x="338328" y="37236"/>
                  </a:lnTo>
                  <a:lnTo>
                    <a:pt x="339623" y="72161"/>
                  </a:lnTo>
                  <a:lnTo>
                    <a:pt x="354139" y="135216"/>
                  </a:lnTo>
                  <a:lnTo>
                    <a:pt x="309562" y="155956"/>
                  </a:lnTo>
                  <a:lnTo>
                    <a:pt x="267449" y="179971"/>
                  </a:lnTo>
                  <a:lnTo>
                    <a:pt x="227939" y="207048"/>
                  </a:lnTo>
                  <a:lnTo>
                    <a:pt x="191160" y="236994"/>
                  </a:lnTo>
                  <a:lnTo>
                    <a:pt x="157226" y="269582"/>
                  </a:lnTo>
                  <a:lnTo>
                    <a:pt x="126263" y="304596"/>
                  </a:lnTo>
                  <a:lnTo>
                    <a:pt x="98386" y="341833"/>
                  </a:lnTo>
                  <a:lnTo>
                    <a:pt x="73710" y="381076"/>
                  </a:lnTo>
                  <a:lnTo>
                    <a:pt x="52387" y="422122"/>
                  </a:lnTo>
                  <a:lnTo>
                    <a:pt x="34505" y="464756"/>
                  </a:lnTo>
                  <a:lnTo>
                    <a:pt x="20205" y="508749"/>
                  </a:lnTo>
                  <a:lnTo>
                    <a:pt x="9613" y="553910"/>
                  </a:lnTo>
                  <a:lnTo>
                    <a:pt x="2832" y="600011"/>
                  </a:lnTo>
                  <a:lnTo>
                    <a:pt x="0" y="646861"/>
                  </a:lnTo>
                  <a:lnTo>
                    <a:pt x="1231" y="694232"/>
                  </a:lnTo>
                  <a:lnTo>
                    <a:pt x="6654" y="741908"/>
                  </a:lnTo>
                  <a:lnTo>
                    <a:pt x="16179" y="788924"/>
                  </a:lnTo>
                  <a:lnTo>
                    <a:pt x="29591" y="834313"/>
                  </a:lnTo>
                  <a:lnTo>
                    <a:pt x="46697" y="877938"/>
                  </a:lnTo>
                  <a:lnTo>
                    <a:pt x="67322" y="919619"/>
                  </a:lnTo>
                  <a:lnTo>
                    <a:pt x="91287" y="959205"/>
                  </a:lnTo>
                  <a:lnTo>
                    <a:pt x="118402" y="996518"/>
                  </a:lnTo>
                  <a:lnTo>
                    <a:pt x="148488" y="1031417"/>
                  </a:lnTo>
                  <a:lnTo>
                    <a:pt x="181368" y="1063713"/>
                  </a:lnTo>
                  <a:lnTo>
                    <a:pt x="216865" y="1093254"/>
                  </a:lnTo>
                  <a:lnTo>
                    <a:pt x="254800" y="1119886"/>
                  </a:lnTo>
                  <a:lnTo>
                    <a:pt x="294982" y="1143419"/>
                  </a:lnTo>
                  <a:lnTo>
                    <a:pt x="337235" y="1163726"/>
                  </a:lnTo>
                  <a:lnTo>
                    <a:pt x="381381" y="1180617"/>
                  </a:lnTo>
                  <a:lnTo>
                    <a:pt x="427253" y="1193927"/>
                  </a:lnTo>
                  <a:lnTo>
                    <a:pt x="474637" y="1203515"/>
                  </a:lnTo>
                  <a:lnTo>
                    <a:pt x="523392" y="1209205"/>
                  </a:lnTo>
                  <a:lnTo>
                    <a:pt x="568236" y="1210818"/>
                  </a:lnTo>
                  <a:lnTo>
                    <a:pt x="612571" y="1209078"/>
                  </a:lnTo>
                  <a:lnTo>
                    <a:pt x="656209" y="1204061"/>
                  </a:lnTo>
                  <a:lnTo>
                    <a:pt x="699008" y="1195870"/>
                  </a:lnTo>
                  <a:lnTo>
                    <a:pt x="746099" y="1182941"/>
                  </a:lnTo>
                  <a:lnTo>
                    <a:pt x="791718" y="1166241"/>
                  </a:lnTo>
                  <a:lnTo>
                    <a:pt x="835609" y="1145933"/>
                  </a:lnTo>
                  <a:lnTo>
                    <a:pt x="877570" y="1122159"/>
                  </a:lnTo>
                  <a:lnTo>
                    <a:pt x="917371" y="1095070"/>
                  </a:lnTo>
                  <a:lnTo>
                    <a:pt x="954773" y="1064793"/>
                  </a:lnTo>
                  <a:lnTo>
                    <a:pt x="989634" y="1031417"/>
                  </a:lnTo>
                  <a:lnTo>
                    <a:pt x="1021511" y="995311"/>
                  </a:lnTo>
                  <a:lnTo>
                    <a:pt x="1050391" y="956398"/>
                  </a:lnTo>
                  <a:lnTo>
                    <a:pt x="1075969" y="914895"/>
                  </a:lnTo>
                  <a:lnTo>
                    <a:pt x="1098029" y="870953"/>
                  </a:lnTo>
                  <a:lnTo>
                    <a:pt x="1116355" y="824725"/>
                  </a:lnTo>
                  <a:lnTo>
                    <a:pt x="1130160" y="778484"/>
                  </a:lnTo>
                  <a:lnTo>
                    <a:pt x="1139786" y="731926"/>
                  </a:lnTo>
                  <a:lnTo>
                    <a:pt x="1145311" y="685292"/>
                  </a:lnTo>
                  <a:lnTo>
                    <a:pt x="1146810" y="638784"/>
                  </a:lnTo>
                  <a:close/>
                </a:path>
              </a:pathLst>
            </a:custGeom>
            <a:solidFill>
              <a:srgbClr val="5D3D1C"/>
            </a:solidFill>
          </p:spPr>
          <p:txBody>
            <a:bodyPr wrap="square" lIns="0" tIns="0" rIns="0" bIns="0" rtlCol="0"/>
            <a:lstStyle/>
            <a:p>
              <a:endParaRPr/>
            </a:p>
          </p:txBody>
        </p:sp>
        <p:pic>
          <p:nvPicPr>
            <p:cNvPr id="9" name="object 9"/>
            <p:cNvPicPr/>
            <p:nvPr/>
          </p:nvPicPr>
          <p:blipFill>
            <a:blip r:embed="rId3" cstate="print"/>
            <a:stretch>
              <a:fillRect/>
            </a:stretch>
          </p:blipFill>
          <p:spPr>
            <a:xfrm>
              <a:off x="8426637" y="283977"/>
              <a:ext cx="133369" cy="130181"/>
            </a:xfrm>
            <a:prstGeom prst="rect">
              <a:avLst/>
            </a:prstGeom>
          </p:spPr>
        </p:pic>
        <p:pic>
          <p:nvPicPr>
            <p:cNvPr id="10" name="object 10"/>
            <p:cNvPicPr/>
            <p:nvPr/>
          </p:nvPicPr>
          <p:blipFill>
            <a:blip r:embed="rId4" cstate="print"/>
            <a:stretch>
              <a:fillRect/>
            </a:stretch>
          </p:blipFill>
          <p:spPr>
            <a:xfrm>
              <a:off x="8566409" y="886353"/>
              <a:ext cx="132628" cy="129753"/>
            </a:xfrm>
            <a:prstGeom prst="rect">
              <a:avLst/>
            </a:prstGeom>
          </p:spPr>
        </p:pic>
      </p:grpSp>
      <p:grpSp>
        <p:nvGrpSpPr>
          <p:cNvPr id="11" name="object 11"/>
          <p:cNvGrpSpPr/>
          <p:nvPr/>
        </p:nvGrpSpPr>
        <p:grpSpPr>
          <a:xfrm>
            <a:off x="0" y="1528098"/>
            <a:ext cx="4186554" cy="3615690"/>
            <a:chOff x="0" y="1528098"/>
            <a:chExt cx="4186554" cy="3615690"/>
          </a:xfrm>
        </p:grpSpPr>
        <p:pic>
          <p:nvPicPr>
            <p:cNvPr id="12" name="object 12"/>
            <p:cNvPicPr/>
            <p:nvPr/>
          </p:nvPicPr>
          <p:blipFill>
            <a:blip r:embed="rId5" cstate="print"/>
            <a:stretch>
              <a:fillRect/>
            </a:stretch>
          </p:blipFill>
          <p:spPr>
            <a:xfrm>
              <a:off x="1276271" y="1528098"/>
              <a:ext cx="2909741" cy="2483198"/>
            </a:xfrm>
            <a:prstGeom prst="rect">
              <a:avLst/>
            </a:prstGeom>
          </p:spPr>
        </p:pic>
        <p:pic>
          <p:nvPicPr>
            <p:cNvPr id="13" name="object 13"/>
            <p:cNvPicPr/>
            <p:nvPr/>
          </p:nvPicPr>
          <p:blipFill>
            <a:blip r:embed="rId6" cstate="print"/>
            <a:stretch>
              <a:fillRect/>
            </a:stretch>
          </p:blipFill>
          <p:spPr>
            <a:xfrm>
              <a:off x="0" y="4040521"/>
              <a:ext cx="910265" cy="1102978"/>
            </a:xfrm>
            <a:prstGeom prst="rect">
              <a:avLst/>
            </a:prstGeom>
          </p:spPr>
        </p:pic>
        <p:pic>
          <p:nvPicPr>
            <p:cNvPr id="14" name="object 14"/>
            <p:cNvPicPr/>
            <p:nvPr/>
          </p:nvPicPr>
          <p:blipFill>
            <a:blip r:embed="rId7" cstate="print"/>
            <a:stretch>
              <a:fillRect/>
            </a:stretch>
          </p:blipFill>
          <p:spPr>
            <a:xfrm>
              <a:off x="213935" y="3792122"/>
              <a:ext cx="1554201" cy="1351377"/>
            </a:xfrm>
            <a:prstGeom prst="rect">
              <a:avLst/>
            </a:prstGeom>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97134" y="1152323"/>
            <a:ext cx="1088390" cy="986790"/>
          </a:xfrm>
          <a:custGeom>
            <a:avLst/>
            <a:gdLst/>
            <a:ahLst/>
            <a:cxnLst/>
            <a:rect l="l" t="t" r="r" b="b"/>
            <a:pathLst>
              <a:path w="1088389" h="986789">
                <a:moveTo>
                  <a:pt x="5077" y="0"/>
                </a:moveTo>
                <a:lnTo>
                  <a:pt x="4480" y="136234"/>
                </a:lnTo>
                <a:lnTo>
                  <a:pt x="4149" y="172007"/>
                </a:lnTo>
                <a:lnTo>
                  <a:pt x="3776" y="207991"/>
                </a:lnTo>
                <a:lnTo>
                  <a:pt x="3394" y="244245"/>
                </a:lnTo>
                <a:lnTo>
                  <a:pt x="3036" y="280830"/>
                </a:lnTo>
                <a:lnTo>
                  <a:pt x="2652" y="329699"/>
                </a:lnTo>
                <a:lnTo>
                  <a:pt x="2289" y="377165"/>
                </a:lnTo>
                <a:lnTo>
                  <a:pt x="1935" y="423691"/>
                </a:lnTo>
                <a:lnTo>
                  <a:pt x="1576" y="469739"/>
                </a:lnTo>
                <a:lnTo>
                  <a:pt x="1200" y="515774"/>
                </a:lnTo>
                <a:lnTo>
                  <a:pt x="796" y="562258"/>
                </a:lnTo>
                <a:lnTo>
                  <a:pt x="858" y="597998"/>
                </a:lnTo>
                <a:lnTo>
                  <a:pt x="995" y="632291"/>
                </a:lnTo>
                <a:lnTo>
                  <a:pt x="1132" y="665166"/>
                </a:lnTo>
                <a:lnTo>
                  <a:pt x="1194" y="696650"/>
                </a:lnTo>
                <a:lnTo>
                  <a:pt x="1334" y="711825"/>
                </a:lnTo>
                <a:lnTo>
                  <a:pt x="1381" y="726659"/>
                </a:lnTo>
                <a:lnTo>
                  <a:pt x="1334" y="741147"/>
                </a:lnTo>
                <a:lnTo>
                  <a:pt x="1194" y="755285"/>
                </a:lnTo>
                <a:lnTo>
                  <a:pt x="1163" y="770823"/>
                </a:lnTo>
                <a:lnTo>
                  <a:pt x="1095" y="786221"/>
                </a:lnTo>
                <a:lnTo>
                  <a:pt x="1026" y="801469"/>
                </a:lnTo>
                <a:lnTo>
                  <a:pt x="995" y="816558"/>
                </a:lnTo>
                <a:lnTo>
                  <a:pt x="731" y="846728"/>
                </a:lnTo>
                <a:lnTo>
                  <a:pt x="522" y="876332"/>
                </a:lnTo>
                <a:lnTo>
                  <a:pt x="351" y="905404"/>
                </a:lnTo>
                <a:lnTo>
                  <a:pt x="199" y="933977"/>
                </a:lnTo>
                <a:lnTo>
                  <a:pt x="84" y="946664"/>
                </a:lnTo>
                <a:lnTo>
                  <a:pt x="24" y="958678"/>
                </a:lnTo>
                <a:lnTo>
                  <a:pt x="3" y="970040"/>
                </a:lnTo>
                <a:lnTo>
                  <a:pt x="0" y="980766"/>
                </a:lnTo>
                <a:lnTo>
                  <a:pt x="36733" y="981363"/>
                </a:lnTo>
                <a:lnTo>
                  <a:pt x="66997" y="981761"/>
                </a:lnTo>
                <a:lnTo>
                  <a:pt x="166646" y="983603"/>
                </a:lnTo>
                <a:lnTo>
                  <a:pt x="191702" y="983893"/>
                </a:lnTo>
                <a:lnTo>
                  <a:pt x="217056" y="984095"/>
                </a:lnTo>
                <a:lnTo>
                  <a:pt x="242018" y="984212"/>
                </a:lnTo>
                <a:lnTo>
                  <a:pt x="265897" y="984250"/>
                </a:lnTo>
                <a:lnTo>
                  <a:pt x="309171" y="984003"/>
                </a:lnTo>
                <a:lnTo>
                  <a:pt x="347068" y="983653"/>
                </a:lnTo>
                <a:lnTo>
                  <a:pt x="380019" y="983340"/>
                </a:lnTo>
                <a:lnTo>
                  <a:pt x="408453" y="983205"/>
                </a:lnTo>
                <a:lnTo>
                  <a:pt x="453848" y="983429"/>
                </a:lnTo>
                <a:lnTo>
                  <a:pt x="518852" y="984338"/>
                </a:lnTo>
                <a:lnTo>
                  <a:pt x="550057" y="984916"/>
                </a:lnTo>
                <a:lnTo>
                  <a:pt x="581962" y="985447"/>
                </a:lnTo>
                <a:lnTo>
                  <a:pt x="614572" y="985843"/>
                </a:lnTo>
                <a:lnTo>
                  <a:pt x="647821" y="986291"/>
                </a:lnTo>
                <a:lnTo>
                  <a:pt x="732787" y="986291"/>
                </a:lnTo>
                <a:lnTo>
                  <a:pt x="754904" y="986328"/>
                </a:lnTo>
                <a:lnTo>
                  <a:pt x="776446" y="986360"/>
                </a:lnTo>
                <a:lnTo>
                  <a:pt x="797401" y="986382"/>
                </a:lnTo>
                <a:lnTo>
                  <a:pt x="817753" y="986391"/>
                </a:lnTo>
                <a:lnTo>
                  <a:pt x="845435" y="986372"/>
                </a:lnTo>
                <a:lnTo>
                  <a:pt x="896954" y="986223"/>
                </a:lnTo>
                <a:lnTo>
                  <a:pt x="958003" y="985758"/>
                </a:lnTo>
                <a:lnTo>
                  <a:pt x="1019585" y="984979"/>
                </a:lnTo>
                <a:lnTo>
                  <a:pt x="1062440" y="983935"/>
                </a:lnTo>
                <a:lnTo>
                  <a:pt x="1087981" y="981961"/>
                </a:lnTo>
                <a:lnTo>
                  <a:pt x="1085417" y="981206"/>
                </a:lnTo>
                <a:lnTo>
                  <a:pt x="1045274" y="978924"/>
                </a:lnTo>
                <a:lnTo>
                  <a:pt x="993782" y="977605"/>
                </a:lnTo>
                <a:lnTo>
                  <a:pt x="924371" y="976286"/>
                </a:lnTo>
                <a:lnTo>
                  <a:pt x="737914" y="973399"/>
                </a:lnTo>
                <a:lnTo>
                  <a:pt x="682763" y="972802"/>
                </a:lnTo>
                <a:lnTo>
                  <a:pt x="654392" y="972404"/>
                </a:lnTo>
                <a:lnTo>
                  <a:pt x="628658" y="972205"/>
                </a:lnTo>
                <a:lnTo>
                  <a:pt x="506908" y="969716"/>
                </a:lnTo>
                <a:lnTo>
                  <a:pt x="491265" y="969552"/>
                </a:lnTo>
                <a:lnTo>
                  <a:pt x="471917" y="969337"/>
                </a:lnTo>
                <a:lnTo>
                  <a:pt x="449134" y="969149"/>
                </a:lnTo>
                <a:lnTo>
                  <a:pt x="423187" y="969069"/>
                </a:lnTo>
                <a:lnTo>
                  <a:pt x="417263" y="969069"/>
                </a:lnTo>
                <a:lnTo>
                  <a:pt x="411141" y="969069"/>
                </a:lnTo>
                <a:lnTo>
                  <a:pt x="404820" y="969119"/>
                </a:lnTo>
                <a:lnTo>
                  <a:pt x="370541" y="969365"/>
                </a:lnTo>
                <a:lnTo>
                  <a:pt x="334569" y="969747"/>
                </a:lnTo>
                <a:lnTo>
                  <a:pt x="297411" y="970176"/>
                </a:lnTo>
                <a:lnTo>
                  <a:pt x="259576" y="970562"/>
                </a:lnTo>
                <a:lnTo>
                  <a:pt x="255345" y="970562"/>
                </a:lnTo>
                <a:lnTo>
                  <a:pt x="251065" y="970562"/>
                </a:lnTo>
                <a:lnTo>
                  <a:pt x="246734" y="970562"/>
                </a:lnTo>
                <a:lnTo>
                  <a:pt x="210941" y="970400"/>
                </a:lnTo>
                <a:lnTo>
                  <a:pt x="171680" y="969977"/>
                </a:lnTo>
                <a:lnTo>
                  <a:pt x="128434" y="969386"/>
                </a:lnTo>
                <a:lnTo>
                  <a:pt x="80685" y="968720"/>
                </a:lnTo>
                <a:lnTo>
                  <a:pt x="22846" y="968073"/>
                </a:lnTo>
                <a:lnTo>
                  <a:pt x="12842" y="968073"/>
                </a:lnTo>
                <a:lnTo>
                  <a:pt x="13040" y="935222"/>
                </a:lnTo>
                <a:lnTo>
                  <a:pt x="13083" y="906209"/>
                </a:lnTo>
                <a:lnTo>
                  <a:pt x="13190" y="876786"/>
                </a:lnTo>
                <a:lnTo>
                  <a:pt x="13335" y="846915"/>
                </a:lnTo>
                <a:lnTo>
                  <a:pt x="13488" y="816558"/>
                </a:lnTo>
                <a:lnTo>
                  <a:pt x="13520" y="800915"/>
                </a:lnTo>
                <a:lnTo>
                  <a:pt x="13588" y="785225"/>
                </a:lnTo>
                <a:lnTo>
                  <a:pt x="13657" y="769423"/>
                </a:lnTo>
                <a:lnTo>
                  <a:pt x="13688" y="753444"/>
                </a:lnTo>
                <a:lnTo>
                  <a:pt x="13657" y="736205"/>
                </a:lnTo>
                <a:lnTo>
                  <a:pt x="13588" y="719130"/>
                </a:lnTo>
                <a:lnTo>
                  <a:pt x="13520" y="702214"/>
                </a:lnTo>
                <a:lnTo>
                  <a:pt x="13488" y="685451"/>
                </a:lnTo>
                <a:lnTo>
                  <a:pt x="13167" y="652313"/>
                </a:lnTo>
                <a:lnTo>
                  <a:pt x="12897" y="619736"/>
                </a:lnTo>
                <a:lnTo>
                  <a:pt x="12712" y="587737"/>
                </a:lnTo>
                <a:lnTo>
                  <a:pt x="12642" y="556335"/>
                </a:lnTo>
                <a:lnTo>
                  <a:pt x="12790" y="502235"/>
                </a:lnTo>
                <a:lnTo>
                  <a:pt x="12982" y="447312"/>
                </a:lnTo>
                <a:lnTo>
                  <a:pt x="13205" y="391623"/>
                </a:lnTo>
                <a:lnTo>
                  <a:pt x="13445" y="335230"/>
                </a:lnTo>
                <a:lnTo>
                  <a:pt x="13688" y="278192"/>
                </a:lnTo>
                <a:lnTo>
                  <a:pt x="14161" y="205856"/>
                </a:lnTo>
                <a:lnTo>
                  <a:pt x="14484" y="130908"/>
                </a:lnTo>
                <a:lnTo>
                  <a:pt x="14683" y="9407"/>
                </a:lnTo>
                <a:lnTo>
                  <a:pt x="24489" y="9407"/>
                </a:lnTo>
                <a:lnTo>
                  <a:pt x="326175" y="9606"/>
                </a:lnTo>
                <a:lnTo>
                  <a:pt x="492623" y="9606"/>
                </a:lnTo>
                <a:lnTo>
                  <a:pt x="506383" y="9622"/>
                </a:lnTo>
                <a:lnTo>
                  <a:pt x="520161" y="9656"/>
                </a:lnTo>
                <a:lnTo>
                  <a:pt x="534032" y="9690"/>
                </a:lnTo>
                <a:lnTo>
                  <a:pt x="548072" y="9706"/>
                </a:lnTo>
                <a:lnTo>
                  <a:pt x="555167" y="9697"/>
                </a:lnTo>
                <a:lnTo>
                  <a:pt x="660315" y="8760"/>
                </a:lnTo>
                <a:lnTo>
                  <a:pt x="680247" y="8499"/>
                </a:lnTo>
                <a:lnTo>
                  <a:pt x="699936" y="8312"/>
                </a:lnTo>
                <a:lnTo>
                  <a:pt x="719363" y="8200"/>
                </a:lnTo>
                <a:lnTo>
                  <a:pt x="738511" y="8163"/>
                </a:lnTo>
                <a:lnTo>
                  <a:pt x="746774" y="8113"/>
                </a:lnTo>
                <a:lnTo>
                  <a:pt x="755136" y="8063"/>
                </a:lnTo>
                <a:lnTo>
                  <a:pt x="763598" y="8063"/>
                </a:lnTo>
                <a:lnTo>
                  <a:pt x="776358" y="8079"/>
                </a:lnTo>
                <a:lnTo>
                  <a:pt x="789226" y="8113"/>
                </a:lnTo>
                <a:lnTo>
                  <a:pt x="802159" y="8147"/>
                </a:lnTo>
                <a:lnTo>
                  <a:pt x="815115" y="8163"/>
                </a:lnTo>
                <a:lnTo>
                  <a:pt x="854100" y="8497"/>
                </a:lnTo>
                <a:lnTo>
                  <a:pt x="893262" y="8860"/>
                </a:lnTo>
                <a:lnTo>
                  <a:pt x="932610" y="9185"/>
                </a:lnTo>
                <a:lnTo>
                  <a:pt x="972155" y="9407"/>
                </a:lnTo>
                <a:lnTo>
                  <a:pt x="1031387" y="9407"/>
                </a:lnTo>
                <a:lnTo>
                  <a:pt x="1078574" y="9208"/>
                </a:lnTo>
                <a:lnTo>
                  <a:pt x="1078574" y="18765"/>
                </a:lnTo>
                <a:lnTo>
                  <a:pt x="1078574" y="178294"/>
                </a:lnTo>
                <a:lnTo>
                  <a:pt x="1078428" y="212954"/>
                </a:lnTo>
                <a:lnTo>
                  <a:pt x="1078300" y="247045"/>
                </a:lnTo>
                <a:lnTo>
                  <a:pt x="1078210" y="280558"/>
                </a:lnTo>
                <a:lnTo>
                  <a:pt x="1078176" y="313482"/>
                </a:lnTo>
                <a:lnTo>
                  <a:pt x="1078108" y="344971"/>
                </a:lnTo>
                <a:lnTo>
                  <a:pt x="1077927" y="375819"/>
                </a:lnTo>
                <a:lnTo>
                  <a:pt x="1077672" y="406248"/>
                </a:lnTo>
                <a:lnTo>
                  <a:pt x="1077380" y="436476"/>
                </a:lnTo>
                <a:lnTo>
                  <a:pt x="1077058" y="466646"/>
                </a:lnTo>
                <a:lnTo>
                  <a:pt x="1076789" y="496704"/>
                </a:lnTo>
                <a:lnTo>
                  <a:pt x="1076603" y="526463"/>
                </a:lnTo>
                <a:lnTo>
                  <a:pt x="1076533" y="555737"/>
                </a:lnTo>
                <a:lnTo>
                  <a:pt x="1076683" y="583954"/>
                </a:lnTo>
                <a:lnTo>
                  <a:pt x="1076832" y="611050"/>
                </a:lnTo>
                <a:lnTo>
                  <a:pt x="1076981" y="637045"/>
                </a:lnTo>
                <a:lnTo>
                  <a:pt x="1077131" y="661957"/>
                </a:lnTo>
                <a:lnTo>
                  <a:pt x="1077309" y="685733"/>
                </a:lnTo>
                <a:lnTo>
                  <a:pt x="1077473" y="708403"/>
                </a:lnTo>
                <a:lnTo>
                  <a:pt x="1077628" y="730000"/>
                </a:lnTo>
                <a:lnTo>
                  <a:pt x="1077778" y="750557"/>
                </a:lnTo>
                <a:lnTo>
                  <a:pt x="1077924" y="770869"/>
                </a:lnTo>
                <a:lnTo>
                  <a:pt x="1078051" y="790607"/>
                </a:lnTo>
                <a:lnTo>
                  <a:pt x="1078142" y="809570"/>
                </a:lnTo>
                <a:lnTo>
                  <a:pt x="1078176" y="827559"/>
                </a:lnTo>
                <a:lnTo>
                  <a:pt x="1078517" y="860748"/>
                </a:lnTo>
                <a:lnTo>
                  <a:pt x="1079366" y="915236"/>
                </a:lnTo>
                <a:lnTo>
                  <a:pt x="1081187" y="965006"/>
                </a:lnTo>
                <a:lnTo>
                  <a:pt x="1082855" y="975241"/>
                </a:lnTo>
                <a:lnTo>
                  <a:pt x="1083841" y="972768"/>
                </a:lnTo>
                <a:lnTo>
                  <a:pt x="1086478" y="916537"/>
                </a:lnTo>
                <a:lnTo>
                  <a:pt x="1087271" y="861845"/>
                </a:lnTo>
                <a:lnTo>
                  <a:pt x="1087702" y="810286"/>
                </a:lnTo>
                <a:lnTo>
                  <a:pt x="1087863" y="771211"/>
                </a:lnTo>
                <a:lnTo>
                  <a:pt x="1087981" y="749760"/>
                </a:lnTo>
                <a:lnTo>
                  <a:pt x="1088062" y="726795"/>
                </a:lnTo>
                <a:lnTo>
                  <a:pt x="1088031" y="703233"/>
                </a:lnTo>
                <a:lnTo>
                  <a:pt x="1087926" y="679092"/>
                </a:lnTo>
                <a:lnTo>
                  <a:pt x="1087783" y="654391"/>
                </a:lnTo>
                <a:lnTo>
                  <a:pt x="1087633" y="629298"/>
                </a:lnTo>
                <a:lnTo>
                  <a:pt x="1087484" y="603789"/>
                </a:lnTo>
                <a:lnTo>
                  <a:pt x="1087334" y="578047"/>
                </a:lnTo>
                <a:lnTo>
                  <a:pt x="1087185" y="552253"/>
                </a:lnTo>
                <a:lnTo>
                  <a:pt x="1087219" y="525950"/>
                </a:lnTo>
                <a:lnTo>
                  <a:pt x="1087310" y="498471"/>
                </a:lnTo>
                <a:lnTo>
                  <a:pt x="1087437" y="469798"/>
                </a:lnTo>
                <a:lnTo>
                  <a:pt x="1087583" y="439911"/>
                </a:lnTo>
                <a:lnTo>
                  <a:pt x="1087814" y="408953"/>
                </a:lnTo>
                <a:lnTo>
                  <a:pt x="1087932" y="376479"/>
                </a:lnTo>
                <a:lnTo>
                  <a:pt x="1087975" y="343043"/>
                </a:lnTo>
                <a:lnTo>
                  <a:pt x="1087981" y="309202"/>
                </a:lnTo>
                <a:lnTo>
                  <a:pt x="1087950" y="275856"/>
                </a:lnTo>
                <a:lnTo>
                  <a:pt x="1087882" y="241968"/>
                </a:lnTo>
                <a:lnTo>
                  <a:pt x="1087814" y="207540"/>
                </a:lnTo>
                <a:lnTo>
                  <a:pt x="1087783" y="172569"/>
                </a:lnTo>
                <a:lnTo>
                  <a:pt x="1087783" y="154874"/>
                </a:lnTo>
                <a:lnTo>
                  <a:pt x="1087783" y="137030"/>
                </a:lnTo>
                <a:lnTo>
                  <a:pt x="1087783" y="119036"/>
                </a:lnTo>
                <a:lnTo>
                  <a:pt x="1087783" y="100893"/>
                </a:lnTo>
                <a:lnTo>
                  <a:pt x="1087664" y="82167"/>
                </a:lnTo>
                <a:lnTo>
                  <a:pt x="1087583" y="63413"/>
                </a:lnTo>
                <a:lnTo>
                  <a:pt x="1087503" y="44659"/>
                </a:lnTo>
                <a:lnTo>
                  <a:pt x="1087384" y="25932"/>
                </a:lnTo>
                <a:lnTo>
                  <a:pt x="1087269" y="19535"/>
                </a:lnTo>
                <a:lnTo>
                  <a:pt x="1087210" y="13165"/>
                </a:lnTo>
                <a:lnTo>
                  <a:pt x="1087188" y="6795"/>
                </a:lnTo>
                <a:lnTo>
                  <a:pt x="1087185" y="398"/>
                </a:lnTo>
                <a:lnTo>
                  <a:pt x="1026310" y="796"/>
                </a:lnTo>
                <a:lnTo>
                  <a:pt x="965237" y="995"/>
                </a:lnTo>
                <a:lnTo>
                  <a:pt x="809590" y="199"/>
                </a:lnTo>
                <a:lnTo>
                  <a:pt x="795981" y="183"/>
                </a:lnTo>
                <a:lnTo>
                  <a:pt x="782139" y="149"/>
                </a:lnTo>
                <a:lnTo>
                  <a:pt x="768110" y="115"/>
                </a:lnTo>
                <a:lnTo>
                  <a:pt x="753942" y="99"/>
                </a:lnTo>
                <a:lnTo>
                  <a:pt x="746795" y="108"/>
                </a:lnTo>
                <a:lnTo>
                  <a:pt x="642545" y="995"/>
                </a:lnTo>
                <a:lnTo>
                  <a:pt x="622466" y="1316"/>
                </a:lnTo>
                <a:lnTo>
                  <a:pt x="602682" y="1586"/>
                </a:lnTo>
                <a:lnTo>
                  <a:pt x="583167" y="1772"/>
                </a:lnTo>
                <a:lnTo>
                  <a:pt x="563901" y="1841"/>
                </a:lnTo>
                <a:lnTo>
                  <a:pt x="482817" y="1841"/>
                </a:lnTo>
                <a:lnTo>
                  <a:pt x="316569" y="1244"/>
                </a:lnTo>
                <a:lnTo>
                  <a:pt x="15928" y="0"/>
                </a:lnTo>
                <a:lnTo>
                  <a:pt x="5077" y="0"/>
                </a:lnTo>
                <a:close/>
              </a:path>
            </a:pathLst>
          </a:custGeom>
          <a:ln w="9524">
            <a:solidFill>
              <a:srgbClr val="482400"/>
            </a:solidFill>
          </a:ln>
        </p:spPr>
        <p:txBody>
          <a:bodyPr wrap="square" lIns="0" tIns="0" rIns="0" bIns="0" rtlCol="0"/>
          <a:lstStyle/>
          <a:p>
            <a:endParaRPr/>
          </a:p>
        </p:txBody>
      </p:sp>
      <p:sp>
        <p:nvSpPr>
          <p:cNvPr id="3" name="object 3"/>
          <p:cNvSpPr txBox="1"/>
          <p:nvPr/>
        </p:nvSpPr>
        <p:spPr>
          <a:xfrm>
            <a:off x="734689" y="806951"/>
            <a:ext cx="4179570" cy="2419350"/>
          </a:xfrm>
          <a:prstGeom prst="rect">
            <a:avLst/>
          </a:prstGeom>
        </p:spPr>
        <p:txBody>
          <a:bodyPr vert="horz" wrap="square" lIns="0" tIns="416559" rIns="0" bIns="0" rtlCol="0">
            <a:spAutoFit/>
          </a:bodyPr>
          <a:lstStyle/>
          <a:p>
            <a:pPr marR="72390" algn="r">
              <a:lnSpc>
                <a:spcPct val="100000"/>
              </a:lnSpc>
              <a:spcBef>
                <a:spcPts val="3279"/>
              </a:spcBef>
            </a:pPr>
            <a:r>
              <a:rPr sz="5200" spc="320" dirty="0">
                <a:solidFill>
                  <a:srgbClr val="482400"/>
                </a:solidFill>
                <a:latin typeface="Trebuchet MS"/>
                <a:cs typeface="Trebuchet MS"/>
              </a:rPr>
              <a:t>03</a:t>
            </a:r>
            <a:endParaRPr sz="5200">
              <a:latin typeface="Trebuchet MS"/>
              <a:cs typeface="Trebuchet MS"/>
            </a:endParaRPr>
          </a:p>
          <a:p>
            <a:pPr marL="12700">
              <a:lnSpc>
                <a:spcPct val="100000"/>
              </a:lnSpc>
              <a:spcBef>
                <a:spcPts val="3185"/>
              </a:spcBef>
            </a:pPr>
            <a:r>
              <a:rPr sz="5200" spc="-10" dirty="0">
                <a:solidFill>
                  <a:srgbClr val="482400"/>
                </a:solidFill>
                <a:latin typeface="Trebuchet MS"/>
                <a:cs typeface="Trebuchet MS"/>
              </a:rPr>
              <a:t>TRAYECTORIA</a:t>
            </a:r>
            <a:endParaRPr sz="5200">
              <a:latin typeface="Trebuchet MS"/>
              <a:cs typeface="Trebuchet MS"/>
            </a:endParaRPr>
          </a:p>
        </p:txBody>
      </p:sp>
      <p:pic>
        <p:nvPicPr>
          <p:cNvPr id="4" name="object 4"/>
          <p:cNvPicPr/>
          <p:nvPr/>
        </p:nvPicPr>
        <p:blipFill>
          <a:blip r:embed="rId2" cstate="print"/>
          <a:stretch>
            <a:fillRect/>
          </a:stretch>
        </p:blipFill>
        <p:spPr>
          <a:xfrm>
            <a:off x="5077836" y="860624"/>
            <a:ext cx="3550683" cy="325770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18110">
              <a:lnSpc>
                <a:spcPct val="100000"/>
              </a:lnSpc>
              <a:spcBef>
                <a:spcPts val="100"/>
              </a:spcBef>
            </a:pPr>
            <a:r>
              <a:rPr dirty="0"/>
              <a:t>TRAYECTORIA</a:t>
            </a:r>
            <a:r>
              <a:rPr spc="-75" dirty="0"/>
              <a:t> </a:t>
            </a:r>
            <a:r>
              <a:rPr spc="-10" dirty="0"/>
              <a:t>RECTILÍNEA</a:t>
            </a:r>
          </a:p>
        </p:txBody>
      </p:sp>
      <p:sp>
        <p:nvSpPr>
          <p:cNvPr id="3" name="object 3"/>
          <p:cNvSpPr/>
          <p:nvPr/>
        </p:nvSpPr>
        <p:spPr>
          <a:xfrm>
            <a:off x="536475" y="1149474"/>
            <a:ext cx="8060055" cy="3622040"/>
          </a:xfrm>
          <a:custGeom>
            <a:avLst/>
            <a:gdLst/>
            <a:ahLst/>
            <a:cxnLst/>
            <a:rect l="l" t="t" r="r" b="b"/>
            <a:pathLst>
              <a:path w="8060055" h="3622040">
                <a:moveTo>
                  <a:pt x="0" y="0"/>
                </a:moveTo>
                <a:lnTo>
                  <a:pt x="8059499" y="0"/>
                </a:lnTo>
                <a:lnTo>
                  <a:pt x="8059499" y="3621599"/>
                </a:lnTo>
                <a:lnTo>
                  <a:pt x="0" y="3621599"/>
                </a:lnTo>
                <a:lnTo>
                  <a:pt x="0" y="0"/>
                </a:lnTo>
                <a:close/>
              </a:path>
            </a:pathLst>
          </a:custGeom>
          <a:ln w="28574">
            <a:solidFill>
              <a:srgbClr val="482400"/>
            </a:solidFill>
          </a:ln>
        </p:spPr>
        <p:txBody>
          <a:bodyPr wrap="square" lIns="0" tIns="0" rIns="0" bIns="0" rtlCol="0"/>
          <a:lstStyle/>
          <a:p>
            <a:endParaRPr/>
          </a:p>
        </p:txBody>
      </p:sp>
      <p:sp>
        <p:nvSpPr>
          <p:cNvPr id="4" name="object 4"/>
          <p:cNvSpPr txBox="1">
            <a:spLocks noGrp="1"/>
          </p:cNvSpPr>
          <p:nvPr>
            <p:ph type="body" idx="1"/>
          </p:nvPr>
        </p:nvSpPr>
        <p:spPr>
          <a:prstGeom prst="rect">
            <a:avLst/>
          </a:prstGeom>
        </p:spPr>
        <p:txBody>
          <a:bodyPr vert="horz" wrap="square" lIns="0" tIns="42544" rIns="0" bIns="0" rtlCol="0">
            <a:spAutoFit/>
          </a:bodyPr>
          <a:lstStyle/>
          <a:p>
            <a:pPr marL="374650" indent="-327660">
              <a:lnSpc>
                <a:spcPct val="100000"/>
              </a:lnSpc>
              <a:spcBef>
                <a:spcPts val="334"/>
              </a:spcBef>
              <a:buFont typeface="Arial MT"/>
              <a:buChar char="●"/>
              <a:tabLst>
                <a:tab pos="375285" algn="l"/>
              </a:tabLst>
            </a:pPr>
            <a:r>
              <a:rPr spc="-120" dirty="0"/>
              <a:t>Es</a:t>
            </a:r>
            <a:r>
              <a:rPr spc="-145" dirty="0"/>
              <a:t> </a:t>
            </a:r>
            <a:r>
              <a:rPr spc="-35" dirty="0"/>
              <a:t>la</a:t>
            </a:r>
            <a:r>
              <a:rPr spc="-140" dirty="0"/>
              <a:t> </a:t>
            </a:r>
            <a:r>
              <a:rPr spc="-80" dirty="0"/>
              <a:t>más</a:t>
            </a:r>
            <a:r>
              <a:rPr spc="-140" dirty="0"/>
              <a:t> </a:t>
            </a:r>
            <a:r>
              <a:rPr spc="-75" dirty="0"/>
              <a:t>directa</a:t>
            </a:r>
            <a:r>
              <a:rPr spc="-140" dirty="0"/>
              <a:t> </a:t>
            </a:r>
            <a:r>
              <a:rPr spc="-55" dirty="0"/>
              <a:t>y</a:t>
            </a:r>
            <a:r>
              <a:rPr spc="-140" dirty="0"/>
              <a:t> </a:t>
            </a:r>
            <a:r>
              <a:rPr spc="-10" dirty="0"/>
              <a:t>rápida.</a:t>
            </a:r>
          </a:p>
          <a:p>
            <a:pPr marL="374650" indent="-327660">
              <a:lnSpc>
                <a:spcPct val="100000"/>
              </a:lnSpc>
              <a:spcBef>
                <a:spcPts val="229"/>
              </a:spcBef>
              <a:buFont typeface="Arial MT"/>
              <a:buChar char="●"/>
              <a:tabLst>
                <a:tab pos="375285" algn="l"/>
              </a:tabLst>
            </a:pPr>
            <a:r>
              <a:rPr spc="-125" dirty="0"/>
              <a:t>Se</a:t>
            </a:r>
            <a:r>
              <a:rPr spc="-135" dirty="0"/>
              <a:t> </a:t>
            </a:r>
            <a:r>
              <a:rPr spc="-75" dirty="0"/>
              <a:t>caracteriza</a:t>
            </a:r>
            <a:r>
              <a:rPr spc="-130" dirty="0"/>
              <a:t> </a:t>
            </a:r>
            <a:r>
              <a:rPr spc="-70" dirty="0"/>
              <a:t>por</a:t>
            </a:r>
            <a:r>
              <a:rPr spc="-130" dirty="0"/>
              <a:t> </a:t>
            </a:r>
            <a:r>
              <a:rPr spc="-100" dirty="0"/>
              <a:t>un</a:t>
            </a:r>
            <a:r>
              <a:rPr spc="-130" dirty="0"/>
              <a:t> </a:t>
            </a:r>
            <a:r>
              <a:rPr spc="-75" dirty="0"/>
              <a:t>lanzamiento</a:t>
            </a:r>
            <a:r>
              <a:rPr spc="-130" dirty="0"/>
              <a:t> </a:t>
            </a:r>
            <a:r>
              <a:rPr spc="-95" dirty="0"/>
              <a:t>en</a:t>
            </a:r>
            <a:r>
              <a:rPr spc="-130" dirty="0"/>
              <a:t> </a:t>
            </a:r>
            <a:r>
              <a:rPr spc="-70" dirty="0"/>
              <a:t>línea</a:t>
            </a:r>
            <a:r>
              <a:rPr spc="-130" dirty="0"/>
              <a:t> </a:t>
            </a:r>
            <a:r>
              <a:rPr spc="-100" dirty="0"/>
              <a:t>recta,</a:t>
            </a:r>
            <a:r>
              <a:rPr spc="-130" dirty="0"/>
              <a:t> </a:t>
            </a:r>
            <a:r>
              <a:rPr spc="-80" dirty="0"/>
              <a:t>con</a:t>
            </a:r>
            <a:r>
              <a:rPr spc="-130" dirty="0"/>
              <a:t> </a:t>
            </a:r>
            <a:r>
              <a:rPr spc="-60" dirty="0"/>
              <a:t>poca</a:t>
            </a:r>
            <a:r>
              <a:rPr spc="-135" dirty="0"/>
              <a:t> </a:t>
            </a:r>
            <a:r>
              <a:rPr spc="-70" dirty="0"/>
              <a:t>influencia</a:t>
            </a:r>
            <a:r>
              <a:rPr spc="-130" dirty="0"/>
              <a:t> </a:t>
            </a:r>
            <a:r>
              <a:rPr spc="-85" dirty="0"/>
              <a:t>de</a:t>
            </a:r>
            <a:r>
              <a:rPr spc="-130" dirty="0"/>
              <a:t> </a:t>
            </a:r>
            <a:r>
              <a:rPr spc="-35" dirty="0"/>
              <a:t>la</a:t>
            </a:r>
            <a:r>
              <a:rPr spc="-130" dirty="0"/>
              <a:t> </a:t>
            </a:r>
            <a:r>
              <a:rPr spc="-10" dirty="0"/>
              <a:t>gravedad.</a:t>
            </a:r>
          </a:p>
          <a:p>
            <a:pPr marL="374650" indent="-327660">
              <a:lnSpc>
                <a:spcPct val="100000"/>
              </a:lnSpc>
              <a:spcBef>
                <a:spcPts val="235"/>
              </a:spcBef>
              <a:buFont typeface="Arial MT"/>
              <a:buChar char="●"/>
              <a:tabLst>
                <a:tab pos="375285" algn="l"/>
              </a:tabLst>
            </a:pPr>
            <a:r>
              <a:rPr b="1" spc="-55" dirty="0">
                <a:latin typeface="Tahoma"/>
                <a:cs typeface="Tahoma"/>
              </a:rPr>
              <a:t>Ejempl</a:t>
            </a:r>
            <a:r>
              <a:rPr b="1" cap="small" spc="-55" dirty="0">
                <a:latin typeface="Tahoma"/>
                <a:cs typeface="Tahoma"/>
              </a:rPr>
              <a:t>o</a:t>
            </a:r>
            <a:r>
              <a:rPr b="1" spc="-55" dirty="0">
                <a:latin typeface="Tahoma"/>
                <a:cs typeface="Tahoma"/>
              </a:rPr>
              <a:t>:</a:t>
            </a:r>
            <a:r>
              <a:rPr b="1" spc="-35" dirty="0">
                <a:latin typeface="Tahoma"/>
                <a:cs typeface="Tahoma"/>
              </a:rPr>
              <a:t> </a:t>
            </a:r>
            <a:r>
              <a:rPr b="1" spc="-10" dirty="0">
                <a:latin typeface="Tahoma"/>
                <a:cs typeface="Tahoma"/>
              </a:rPr>
              <a:t>Ariete</a:t>
            </a:r>
          </a:p>
          <a:p>
            <a:pPr marL="831850" marR="5080" lvl="1" indent="-328295">
              <a:lnSpc>
                <a:spcPct val="114999"/>
              </a:lnSpc>
              <a:buFont typeface="Arial MT"/>
              <a:buChar char="○"/>
              <a:tabLst>
                <a:tab pos="832485" algn="l"/>
              </a:tabLst>
            </a:pPr>
            <a:r>
              <a:rPr sz="1300" spc="-60" dirty="0">
                <a:latin typeface="Verdana"/>
                <a:cs typeface="Verdana"/>
              </a:rPr>
              <a:t>No</a:t>
            </a:r>
            <a:r>
              <a:rPr sz="1300" spc="-130" dirty="0">
                <a:latin typeface="Verdana"/>
                <a:cs typeface="Verdana"/>
              </a:rPr>
              <a:t> </a:t>
            </a:r>
            <a:r>
              <a:rPr sz="1300" spc="-70" dirty="0">
                <a:latin typeface="Verdana"/>
                <a:cs typeface="Verdana"/>
              </a:rPr>
              <a:t>lanza</a:t>
            </a:r>
            <a:r>
              <a:rPr sz="1300" spc="-125" dirty="0">
                <a:latin typeface="Verdana"/>
                <a:cs typeface="Verdana"/>
              </a:rPr>
              <a:t> </a:t>
            </a:r>
            <a:r>
              <a:rPr sz="1300" spc="-90" dirty="0">
                <a:latin typeface="Verdana"/>
                <a:cs typeface="Verdana"/>
              </a:rPr>
              <a:t>proyectiles,</a:t>
            </a:r>
            <a:r>
              <a:rPr sz="1300" spc="-125" dirty="0">
                <a:latin typeface="Verdana"/>
                <a:cs typeface="Verdana"/>
              </a:rPr>
              <a:t> </a:t>
            </a:r>
            <a:r>
              <a:rPr sz="1300" spc="-85" dirty="0">
                <a:latin typeface="Verdana"/>
                <a:cs typeface="Verdana"/>
              </a:rPr>
              <a:t>pero</a:t>
            </a:r>
            <a:r>
              <a:rPr sz="1300" spc="-130" dirty="0">
                <a:latin typeface="Verdana"/>
                <a:cs typeface="Verdana"/>
              </a:rPr>
              <a:t> </a:t>
            </a:r>
            <a:r>
              <a:rPr sz="1300" spc="-105" dirty="0">
                <a:latin typeface="Verdana"/>
                <a:cs typeface="Verdana"/>
              </a:rPr>
              <a:t>su</a:t>
            </a:r>
            <a:r>
              <a:rPr sz="1300" spc="-125" dirty="0">
                <a:latin typeface="Verdana"/>
                <a:cs typeface="Verdana"/>
              </a:rPr>
              <a:t> </a:t>
            </a:r>
            <a:r>
              <a:rPr sz="1300" spc="-90" dirty="0">
                <a:latin typeface="Verdana"/>
                <a:cs typeface="Verdana"/>
              </a:rPr>
              <a:t>movimiento</a:t>
            </a:r>
            <a:r>
              <a:rPr sz="1300" spc="-125" dirty="0">
                <a:latin typeface="Verdana"/>
                <a:cs typeface="Verdana"/>
              </a:rPr>
              <a:t> </a:t>
            </a:r>
            <a:r>
              <a:rPr sz="1300" spc="-95" dirty="0">
                <a:latin typeface="Verdana"/>
                <a:cs typeface="Verdana"/>
              </a:rPr>
              <a:t>es</a:t>
            </a:r>
            <a:r>
              <a:rPr sz="1300" spc="-130" dirty="0">
                <a:latin typeface="Verdana"/>
                <a:cs typeface="Verdana"/>
              </a:rPr>
              <a:t> </a:t>
            </a:r>
            <a:r>
              <a:rPr sz="1300" spc="-75" dirty="0">
                <a:latin typeface="Verdana"/>
                <a:cs typeface="Verdana"/>
              </a:rPr>
              <a:t>rectilíneo</a:t>
            </a:r>
            <a:r>
              <a:rPr sz="1300" spc="-125" dirty="0">
                <a:latin typeface="Verdana"/>
                <a:cs typeface="Verdana"/>
              </a:rPr>
              <a:t> </a:t>
            </a:r>
            <a:r>
              <a:rPr sz="1300" spc="-30" dirty="0">
                <a:latin typeface="Verdana"/>
                <a:cs typeface="Verdana"/>
              </a:rPr>
              <a:t>al</a:t>
            </a:r>
            <a:r>
              <a:rPr sz="1300" spc="-125" dirty="0">
                <a:latin typeface="Verdana"/>
                <a:cs typeface="Verdana"/>
              </a:rPr>
              <a:t> </a:t>
            </a:r>
            <a:r>
              <a:rPr sz="1300" spc="-65" dirty="0">
                <a:latin typeface="Verdana"/>
                <a:cs typeface="Verdana"/>
              </a:rPr>
              <a:t>chocar</a:t>
            </a:r>
            <a:r>
              <a:rPr sz="1300" spc="-130" dirty="0">
                <a:latin typeface="Verdana"/>
                <a:cs typeface="Verdana"/>
              </a:rPr>
              <a:t> </a:t>
            </a:r>
            <a:r>
              <a:rPr sz="1300" spc="-70" dirty="0">
                <a:latin typeface="Verdana"/>
                <a:cs typeface="Verdana"/>
              </a:rPr>
              <a:t>contra</a:t>
            </a:r>
            <a:r>
              <a:rPr sz="1300" spc="-125" dirty="0">
                <a:latin typeface="Verdana"/>
                <a:cs typeface="Verdana"/>
              </a:rPr>
              <a:t> </a:t>
            </a:r>
            <a:r>
              <a:rPr sz="1300" spc="-55" dirty="0">
                <a:latin typeface="Verdana"/>
                <a:cs typeface="Verdana"/>
              </a:rPr>
              <a:t>las</a:t>
            </a:r>
            <a:r>
              <a:rPr sz="1300" spc="-125" dirty="0">
                <a:latin typeface="Verdana"/>
                <a:cs typeface="Verdana"/>
              </a:rPr>
              <a:t> </a:t>
            </a:r>
            <a:r>
              <a:rPr sz="1300" spc="-75" dirty="0">
                <a:latin typeface="Verdana"/>
                <a:cs typeface="Verdana"/>
              </a:rPr>
              <a:t>puertas</a:t>
            </a:r>
            <a:r>
              <a:rPr sz="1300" spc="-130" dirty="0">
                <a:latin typeface="Verdana"/>
                <a:cs typeface="Verdana"/>
              </a:rPr>
              <a:t> </a:t>
            </a:r>
            <a:r>
              <a:rPr sz="1300" spc="-55" dirty="0">
                <a:latin typeface="Verdana"/>
                <a:cs typeface="Verdana"/>
              </a:rPr>
              <a:t>y</a:t>
            </a:r>
            <a:r>
              <a:rPr sz="1300" spc="-125" dirty="0">
                <a:latin typeface="Verdana"/>
                <a:cs typeface="Verdana"/>
              </a:rPr>
              <a:t> </a:t>
            </a:r>
            <a:r>
              <a:rPr sz="1300" spc="-100" dirty="0">
                <a:latin typeface="Verdana"/>
                <a:cs typeface="Verdana"/>
              </a:rPr>
              <a:t>muros</a:t>
            </a:r>
            <a:r>
              <a:rPr sz="1300" spc="-125" dirty="0">
                <a:latin typeface="Verdana"/>
                <a:cs typeface="Verdana"/>
              </a:rPr>
              <a:t> </a:t>
            </a:r>
            <a:r>
              <a:rPr sz="1300" spc="-25" dirty="0">
                <a:latin typeface="Verdana"/>
                <a:cs typeface="Verdana"/>
              </a:rPr>
              <a:t>de </a:t>
            </a:r>
            <a:r>
              <a:rPr sz="1300" spc="-65" dirty="0">
                <a:latin typeface="Verdana"/>
                <a:cs typeface="Verdana"/>
              </a:rPr>
              <a:t>los</a:t>
            </a:r>
            <a:r>
              <a:rPr sz="1300" spc="-145" dirty="0">
                <a:latin typeface="Verdana"/>
                <a:cs typeface="Verdana"/>
              </a:rPr>
              <a:t> </a:t>
            </a:r>
            <a:r>
              <a:rPr sz="1300" spc="-10" dirty="0">
                <a:latin typeface="Verdana"/>
                <a:cs typeface="Verdana"/>
              </a:rPr>
              <a:t>castillos.</a:t>
            </a:r>
            <a:endParaRPr sz="1300">
              <a:latin typeface="Verdana"/>
              <a:cs typeface="Verdana"/>
            </a:endParaRPr>
          </a:p>
          <a:p>
            <a:pPr marL="374650" indent="-327660">
              <a:lnSpc>
                <a:spcPct val="100000"/>
              </a:lnSpc>
              <a:spcBef>
                <a:spcPts val="235"/>
              </a:spcBef>
              <a:buFont typeface="Arial MT"/>
              <a:buChar char="●"/>
              <a:tabLst>
                <a:tab pos="375285" algn="l"/>
              </a:tabLst>
            </a:pPr>
            <a:r>
              <a:rPr b="1" spc="-55" dirty="0">
                <a:latin typeface="Tahoma"/>
                <a:cs typeface="Tahoma"/>
              </a:rPr>
              <a:t>Ejempl</a:t>
            </a:r>
            <a:r>
              <a:rPr b="1" cap="small" spc="-55" dirty="0">
                <a:latin typeface="Tahoma"/>
                <a:cs typeface="Tahoma"/>
              </a:rPr>
              <a:t>o</a:t>
            </a:r>
            <a:r>
              <a:rPr b="1" spc="-55" dirty="0">
                <a:latin typeface="Tahoma"/>
                <a:cs typeface="Tahoma"/>
              </a:rPr>
              <a:t>:</a:t>
            </a:r>
            <a:r>
              <a:rPr b="1" spc="-35" dirty="0">
                <a:latin typeface="Tahoma"/>
                <a:cs typeface="Tahoma"/>
              </a:rPr>
              <a:t> </a:t>
            </a:r>
            <a:r>
              <a:rPr b="1" spc="-10" dirty="0">
                <a:latin typeface="Tahoma"/>
                <a:cs typeface="Tahoma"/>
              </a:rPr>
              <a:t>Balista</a:t>
            </a:r>
          </a:p>
          <a:p>
            <a:pPr marL="831850" lvl="1" indent="-327660">
              <a:lnSpc>
                <a:spcPct val="100000"/>
              </a:lnSpc>
              <a:spcBef>
                <a:spcPts val="234"/>
              </a:spcBef>
              <a:buFont typeface="Arial MT"/>
              <a:buChar char="○"/>
              <a:tabLst>
                <a:tab pos="832485" algn="l"/>
              </a:tabLst>
            </a:pPr>
            <a:r>
              <a:rPr sz="1300" spc="-80" dirty="0">
                <a:latin typeface="Verdana"/>
                <a:cs typeface="Verdana"/>
              </a:rPr>
              <a:t>Similar</a:t>
            </a:r>
            <a:r>
              <a:rPr sz="1300" spc="-130" dirty="0">
                <a:latin typeface="Verdana"/>
                <a:cs typeface="Verdana"/>
              </a:rPr>
              <a:t> </a:t>
            </a:r>
            <a:r>
              <a:rPr sz="1300" spc="-40" dirty="0">
                <a:latin typeface="Verdana"/>
                <a:cs typeface="Verdana"/>
              </a:rPr>
              <a:t>a</a:t>
            </a:r>
            <a:r>
              <a:rPr sz="1300" spc="-130" dirty="0">
                <a:latin typeface="Verdana"/>
                <a:cs typeface="Verdana"/>
              </a:rPr>
              <a:t> </a:t>
            </a:r>
            <a:r>
              <a:rPr sz="1300" spc="-80" dirty="0">
                <a:latin typeface="Verdana"/>
                <a:cs typeface="Verdana"/>
              </a:rPr>
              <a:t>una</a:t>
            </a:r>
            <a:r>
              <a:rPr sz="1300" spc="-125" dirty="0">
                <a:latin typeface="Verdana"/>
                <a:cs typeface="Verdana"/>
              </a:rPr>
              <a:t> </a:t>
            </a:r>
            <a:r>
              <a:rPr sz="1300" spc="-60" dirty="0">
                <a:latin typeface="Verdana"/>
                <a:cs typeface="Verdana"/>
              </a:rPr>
              <a:t>ballesta</a:t>
            </a:r>
            <a:r>
              <a:rPr sz="1300" spc="-130" dirty="0">
                <a:latin typeface="Verdana"/>
                <a:cs typeface="Verdana"/>
              </a:rPr>
              <a:t> </a:t>
            </a:r>
            <a:r>
              <a:rPr sz="1300" spc="-100" dirty="0">
                <a:latin typeface="Verdana"/>
                <a:cs typeface="Verdana"/>
              </a:rPr>
              <a:t>gigante,</a:t>
            </a:r>
            <a:r>
              <a:rPr sz="1300" spc="-130" dirty="0">
                <a:latin typeface="Verdana"/>
                <a:cs typeface="Verdana"/>
              </a:rPr>
              <a:t> </a:t>
            </a:r>
            <a:r>
              <a:rPr sz="1300" spc="-75" dirty="0">
                <a:latin typeface="Verdana"/>
                <a:cs typeface="Verdana"/>
              </a:rPr>
              <a:t>dispara</a:t>
            </a:r>
            <a:r>
              <a:rPr sz="1300" spc="-125" dirty="0">
                <a:latin typeface="Verdana"/>
                <a:cs typeface="Verdana"/>
              </a:rPr>
              <a:t> </a:t>
            </a:r>
            <a:r>
              <a:rPr sz="1300" spc="-80" dirty="0">
                <a:latin typeface="Verdana"/>
                <a:cs typeface="Verdana"/>
              </a:rPr>
              <a:t>grandes</a:t>
            </a:r>
            <a:r>
              <a:rPr sz="1300" spc="-130" dirty="0">
                <a:latin typeface="Verdana"/>
                <a:cs typeface="Verdana"/>
              </a:rPr>
              <a:t> </a:t>
            </a:r>
            <a:r>
              <a:rPr sz="1300" spc="-65" dirty="0">
                <a:latin typeface="Verdana"/>
                <a:cs typeface="Verdana"/>
              </a:rPr>
              <a:t>flechas</a:t>
            </a:r>
            <a:r>
              <a:rPr sz="1300" spc="-125" dirty="0">
                <a:latin typeface="Verdana"/>
                <a:cs typeface="Verdana"/>
              </a:rPr>
              <a:t> </a:t>
            </a:r>
            <a:r>
              <a:rPr sz="1300" spc="-65" dirty="0">
                <a:latin typeface="Verdana"/>
                <a:cs typeface="Verdana"/>
              </a:rPr>
              <a:t>o</a:t>
            </a:r>
            <a:r>
              <a:rPr sz="1300" spc="-130" dirty="0">
                <a:latin typeface="Verdana"/>
                <a:cs typeface="Verdana"/>
              </a:rPr>
              <a:t> </a:t>
            </a:r>
            <a:r>
              <a:rPr sz="1300" spc="-95" dirty="0">
                <a:latin typeface="Verdana"/>
                <a:cs typeface="Verdana"/>
              </a:rPr>
              <a:t>virotes</a:t>
            </a:r>
            <a:r>
              <a:rPr sz="1300" spc="-130" dirty="0">
                <a:latin typeface="Verdana"/>
                <a:cs typeface="Verdana"/>
              </a:rPr>
              <a:t> </a:t>
            </a:r>
            <a:r>
              <a:rPr sz="1300" spc="-95" dirty="0">
                <a:latin typeface="Verdana"/>
                <a:cs typeface="Verdana"/>
              </a:rPr>
              <a:t>en</a:t>
            </a:r>
            <a:r>
              <a:rPr sz="1300" spc="-125" dirty="0">
                <a:latin typeface="Verdana"/>
                <a:cs typeface="Verdana"/>
              </a:rPr>
              <a:t> </a:t>
            </a:r>
            <a:r>
              <a:rPr sz="1300" spc="-80" dirty="0">
                <a:latin typeface="Verdana"/>
                <a:cs typeface="Verdana"/>
              </a:rPr>
              <a:t>una</a:t>
            </a:r>
            <a:r>
              <a:rPr sz="1300" spc="-130" dirty="0">
                <a:latin typeface="Verdana"/>
                <a:cs typeface="Verdana"/>
              </a:rPr>
              <a:t> </a:t>
            </a:r>
            <a:r>
              <a:rPr sz="1300" spc="-70" dirty="0">
                <a:latin typeface="Verdana"/>
                <a:cs typeface="Verdana"/>
              </a:rPr>
              <a:t>línea</a:t>
            </a:r>
            <a:r>
              <a:rPr sz="1300" spc="-125" dirty="0">
                <a:latin typeface="Verdana"/>
                <a:cs typeface="Verdana"/>
              </a:rPr>
              <a:t> </a:t>
            </a:r>
            <a:r>
              <a:rPr sz="1300" spc="-75" dirty="0">
                <a:latin typeface="Verdana"/>
                <a:cs typeface="Verdana"/>
              </a:rPr>
              <a:t>casi</a:t>
            </a:r>
            <a:r>
              <a:rPr sz="1300" spc="-130" dirty="0">
                <a:latin typeface="Verdana"/>
                <a:cs typeface="Verdana"/>
              </a:rPr>
              <a:t> </a:t>
            </a:r>
            <a:r>
              <a:rPr sz="1300" spc="-10" dirty="0">
                <a:latin typeface="Verdana"/>
                <a:cs typeface="Verdana"/>
              </a:rPr>
              <a:t>recta.</a:t>
            </a:r>
            <a:endParaRPr sz="1300">
              <a:latin typeface="Verdana"/>
              <a:cs typeface="Verdana"/>
            </a:endParaRPr>
          </a:p>
        </p:txBody>
      </p:sp>
      <p:sp>
        <p:nvSpPr>
          <p:cNvPr id="5" name="object 5"/>
          <p:cNvSpPr txBox="1"/>
          <p:nvPr/>
        </p:nvSpPr>
        <p:spPr>
          <a:xfrm>
            <a:off x="3852074" y="3240875"/>
            <a:ext cx="1428750" cy="450850"/>
          </a:xfrm>
          <a:prstGeom prst="rect">
            <a:avLst/>
          </a:prstGeom>
          <a:ln w="28574">
            <a:solidFill>
              <a:srgbClr val="482400"/>
            </a:solidFill>
          </a:ln>
        </p:spPr>
        <p:txBody>
          <a:bodyPr vert="horz" wrap="square" lIns="0" tIns="76200" rIns="0" bIns="0" rtlCol="0">
            <a:spAutoFit/>
          </a:bodyPr>
          <a:lstStyle/>
          <a:p>
            <a:pPr marL="438784">
              <a:lnSpc>
                <a:spcPct val="100000"/>
              </a:lnSpc>
              <a:spcBef>
                <a:spcPts val="600"/>
              </a:spcBef>
            </a:pPr>
            <a:r>
              <a:rPr sz="1800" i="1" spc="-10" dirty="0">
                <a:solidFill>
                  <a:srgbClr val="482400"/>
                </a:solidFill>
                <a:latin typeface="Trebuchet MS"/>
                <a:cs typeface="Trebuchet MS"/>
              </a:rPr>
              <a:t>X=Vot</a:t>
            </a:r>
            <a:endParaRPr sz="1800">
              <a:latin typeface="Trebuchet MS"/>
              <a:cs typeface="Trebuchet MS"/>
            </a:endParaRPr>
          </a:p>
        </p:txBody>
      </p:sp>
      <p:sp>
        <p:nvSpPr>
          <p:cNvPr id="6" name="object 6"/>
          <p:cNvSpPr txBox="1"/>
          <p:nvPr/>
        </p:nvSpPr>
        <p:spPr>
          <a:xfrm>
            <a:off x="3860624" y="3844499"/>
            <a:ext cx="1428750" cy="501650"/>
          </a:xfrm>
          <a:prstGeom prst="rect">
            <a:avLst/>
          </a:prstGeom>
          <a:ln w="28574">
            <a:solidFill>
              <a:srgbClr val="482400"/>
            </a:solidFill>
          </a:ln>
        </p:spPr>
        <p:txBody>
          <a:bodyPr vert="horz" wrap="square" lIns="0" tIns="76200" rIns="0" bIns="0" rtlCol="0">
            <a:spAutoFit/>
          </a:bodyPr>
          <a:lstStyle/>
          <a:p>
            <a:pPr marL="416559">
              <a:lnSpc>
                <a:spcPct val="100000"/>
              </a:lnSpc>
              <a:spcBef>
                <a:spcPts val="600"/>
              </a:spcBef>
            </a:pPr>
            <a:r>
              <a:rPr sz="1800" i="1" spc="-10" dirty="0">
                <a:solidFill>
                  <a:srgbClr val="482400"/>
                </a:solidFill>
                <a:latin typeface="Trebuchet MS"/>
                <a:cs typeface="Trebuchet MS"/>
              </a:rPr>
              <a:t>V=X/t</a:t>
            </a:r>
            <a:endParaRPr sz="1800">
              <a:latin typeface="Trebuchet MS"/>
              <a:cs typeface="Trebuchet M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5143500"/>
          </a:xfrm>
          <a:prstGeom prst="rect">
            <a:avLst/>
          </a:prstGeom>
        </p:spPr>
      </p:pic>
      <p:sp>
        <p:nvSpPr>
          <p:cNvPr id="3" name="object 3"/>
          <p:cNvSpPr/>
          <p:nvPr/>
        </p:nvSpPr>
        <p:spPr>
          <a:xfrm>
            <a:off x="662121" y="495349"/>
            <a:ext cx="3782060" cy="1294765"/>
          </a:xfrm>
          <a:custGeom>
            <a:avLst/>
            <a:gdLst/>
            <a:ahLst/>
            <a:cxnLst/>
            <a:rect l="l" t="t" r="r" b="b"/>
            <a:pathLst>
              <a:path w="3782060" h="1294764">
                <a:moveTo>
                  <a:pt x="3781432" y="1294625"/>
                </a:moveTo>
                <a:lnTo>
                  <a:pt x="0" y="1294625"/>
                </a:lnTo>
                <a:lnTo>
                  <a:pt x="0" y="0"/>
                </a:lnTo>
                <a:lnTo>
                  <a:pt x="3781432" y="0"/>
                </a:lnTo>
                <a:lnTo>
                  <a:pt x="3781432" y="1294625"/>
                </a:lnTo>
                <a:close/>
              </a:path>
            </a:pathLst>
          </a:custGeom>
          <a:solidFill>
            <a:srgbClr val="C1AD8F"/>
          </a:solidFill>
        </p:spPr>
        <p:txBody>
          <a:bodyPr wrap="square" lIns="0" tIns="0" rIns="0" bIns="0" rtlCol="0"/>
          <a:lstStyle/>
          <a:p>
            <a:endParaRPr/>
          </a:p>
        </p:txBody>
      </p:sp>
      <p:sp>
        <p:nvSpPr>
          <p:cNvPr id="4" name="object 4"/>
          <p:cNvSpPr txBox="1">
            <a:spLocks noGrp="1"/>
          </p:cNvSpPr>
          <p:nvPr>
            <p:ph type="title"/>
          </p:nvPr>
        </p:nvSpPr>
        <p:spPr>
          <a:xfrm>
            <a:off x="1245233" y="882297"/>
            <a:ext cx="2656205" cy="421640"/>
          </a:xfrm>
          <a:prstGeom prst="rect">
            <a:avLst/>
          </a:prstGeom>
        </p:spPr>
        <p:txBody>
          <a:bodyPr vert="horz" wrap="square" lIns="0" tIns="12700" rIns="0" bIns="0" rtlCol="0">
            <a:spAutoFit/>
          </a:bodyPr>
          <a:lstStyle/>
          <a:p>
            <a:pPr marL="12700">
              <a:lnSpc>
                <a:spcPct val="100000"/>
              </a:lnSpc>
              <a:spcBef>
                <a:spcPts val="100"/>
              </a:spcBef>
            </a:pPr>
            <a:r>
              <a:rPr sz="2600" spc="-10" dirty="0"/>
              <a:t>ARIETE</a:t>
            </a:r>
            <a:r>
              <a:rPr sz="2600" spc="-225" dirty="0"/>
              <a:t> </a:t>
            </a:r>
            <a:r>
              <a:rPr sz="2600" spc="100" dirty="0"/>
              <a:t>Y</a:t>
            </a:r>
            <a:r>
              <a:rPr sz="2600" spc="-220" dirty="0"/>
              <a:t> </a:t>
            </a:r>
            <a:r>
              <a:rPr sz="2600" spc="50" dirty="0"/>
              <a:t>BALISTA</a:t>
            </a:r>
            <a:endParaRPr sz="2600"/>
          </a:p>
        </p:txBody>
      </p:sp>
      <p:sp>
        <p:nvSpPr>
          <p:cNvPr id="5" name="object 5"/>
          <p:cNvSpPr/>
          <p:nvPr/>
        </p:nvSpPr>
        <p:spPr>
          <a:xfrm>
            <a:off x="655200" y="495459"/>
            <a:ext cx="3829685" cy="1343660"/>
          </a:xfrm>
          <a:custGeom>
            <a:avLst/>
            <a:gdLst/>
            <a:ahLst/>
            <a:cxnLst/>
            <a:rect l="l" t="t" r="r" b="b"/>
            <a:pathLst>
              <a:path w="3829685" h="1343660">
                <a:moveTo>
                  <a:pt x="3771724" y="875"/>
                </a:moveTo>
                <a:lnTo>
                  <a:pt x="3161703" y="875"/>
                </a:lnTo>
                <a:lnTo>
                  <a:pt x="3504065" y="0"/>
                </a:lnTo>
                <a:lnTo>
                  <a:pt x="3571621" y="0"/>
                </a:lnTo>
                <a:lnTo>
                  <a:pt x="3771724" y="875"/>
                </a:lnTo>
                <a:close/>
              </a:path>
              <a:path w="3829685" h="1343660">
                <a:moveTo>
                  <a:pt x="131934" y="1329246"/>
                </a:moveTo>
                <a:lnTo>
                  <a:pt x="72821" y="1329246"/>
                </a:lnTo>
                <a:lnTo>
                  <a:pt x="0" y="1328709"/>
                </a:lnTo>
                <a:lnTo>
                  <a:pt x="6036" y="1328709"/>
                </a:lnTo>
                <a:lnTo>
                  <a:pt x="10163" y="690908"/>
                </a:lnTo>
                <a:lnTo>
                  <a:pt x="10710" y="639468"/>
                </a:lnTo>
                <a:lnTo>
                  <a:pt x="11211" y="588292"/>
                </a:lnTo>
                <a:lnTo>
                  <a:pt x="11992" y="499824"/>
                </a:lnTo>
                <a:lnTo>
                  <a:pt x="13228" y="343191"/>
                </a:lnTo>
                <a:lnTo>
                  <a:pt x="15028" y="27789"/>
                </a:lnTo>
                <a:lnTo>
                  <a:pt x="15063" y="21553"/>
                </a:lnTo>
                <a:lnTo>
                  <a:pt x="15183" y="328"/>
                </a:lnTo>
                <a:lnTo>
                  <a:pt x="3828129" y="4923"/>
                </a:lnTo>
                <a:lnTo>
                  <a:pt x="3828072" y="17942"/>
                </a:lnTo>
                <a:lnTo>
                  <a:pt x="1853497" y="17942"/>
                </a:lnTo>
                <a:lnTo>
                  <a:pt x="36267" y="21083"/>
                </a:lnTo>
                <a:lnTo>
                  <a:pt x="36163" y="90900"/>
                </a:lnTo>
                <a:lnTo>
                  <a:pt x="36038" y="175183"/>
                </a:lnTo>
                <a:lnTo>
                  <a:pt x="35959" y="228552"/>
                </a:lnTo>
                <a:lnTo>
                  <a:pt x="35883" y="280083"/>
                </a:lnTo>
                <a:lnTo>
                  <a:pt x="35759" y="335771"/>
                </a:lnTo>
                <a:lnTo>
                  <a:pt x="34869" y="532202"/>
                </a:lnTo>
                <a:lnTo>
                  <a:pt x="34612" y="579712"/>
                </a:lnTo>
                <a:lnTo>
                  <a:pt x="34321" y="627557"/>
                </a:lnTo>
                <a:lnTo>
                  <a:pt x="33992" y="674557"/>
                </a:lnTo>
                <a:lnTo>
                  <a:pt x="33900" y="690908"/>
                </a:lnTo>
                <a:lnTo>
                  <a:pt x="31836" y="1263858"/>
                </a:lnTo>
                <a:lnTo>
                  <a:pt x="31722" y="1295562"/>
                </a:lnTo>
                <a:lnTo>
                  <a:pt x="31693" y="1303590"/>
                </a:lnTo>
                <a:lnTo>
                  <a:pt x="1243729" y="1303590"/>
                </a:lnTo>
                <a:lnTo>
                  <a:pt x="1610231" y="1308060"/>
                </a:lnTo>
                <a:lnTo>
                  <a:pt x="2451607" y="1308060"/>
                </a:lnTo>
                <a:lnTo>
                  <a:pt x="2811931" y="1313100"/>
                </a:lnTo>
                <a:lnTo>
                  <a:pt x="3641125" y="1324803"/>
                </a:lnTo>
                <a:lnTo>
                  <a:pt x="3757648" y="1328316"/>
                </a:lnTo>
                <a:lnTo>
                  <a:pt x="390164" y="1328316"/>
                </a:lnTo>
                <a:lnTo>
                  <a:pt x="131934" y="1329246"/>
                </a:lnTo>
                <a:close/>
              </a:path>
              <a:path w="3829685" h="1343660">
                <a:moveTo>
                  <a:pt x="3828129" y="4923"/>
                </a:moveTo>
                <a:lnTo>
                  <a:pt x="1415421" y="4923"/>
                </a:lnTo>
                <a:lnTo>
                  <a:pt x="1617109" y="3115"/>
                </a:lnTo>
                <a:lnTo>
                  <a:pt x="2982211" y="875"/>
                </a:lnTo>
                <a:lnTo>
                  <a:pt x="3772967" y="875"/>
                </a:lnTo>
                <a:lnTo>
                  <a:pt x="3828133" y="1312"/>
                </a:lnTo>
                <a:lnTo>
                  <a:pt x="3828129" y="4923"/>
                </a:lnTo>
                <a:close/>
              </a:path>
              <a:path w="3829685" h="1343660">
                <a:moveTo>
                  <a:pt x="2409550" y="3115"/>
                </a:moveTo>
                <a:lnTo>
                  <a:pt x="1619017" y="3115"/>
                </a:lnTo>
                <a:lnTo>
                  <a:pt x="1820031" y="1312"/>
                </a:lnTo>
                <a:lnTo>
                  <a:pt x="2031093" y="1312"/>
                </a:lnTo>
                <a:lnTo>
                  <a:pt x="2409550" y="3115"/>
                </a:lnTo>
                <a:close/>
              </a:path>
              <a:path w="3829685" h="1343660">
                <a:moveTo>
                  <a:pt x="2621368" y="21083"/>
                </a:moveTo>
                <a:lnTo>
                  <a:pt x="2420455" y="21083"/>
                </a:lnTo>
                <a:lnTo>
                  <a:pt x="2031486" y="18277"/>
                </a:lnTo>
                <a:lnTo>
                  <a:pt x="1878532" y="17942"/>
                </a:lnTo>
                <a:lnTo>
                  <a:pt x="3828072" y="17942"/>
                </a:lnTo>
                <a:lnTo>
                  <a:pt x="3828060" y="20626"/>
                </a:lnTo>
                <a:lnTo>
                  <a:pt x="2796274" y="20626"/>
                </a:lnTo>
                <a:lnTo>
                  <a:pt x="2621368" y="21083"/>
                </a:lnTo>
                <a:close/>
              </a:path>
              <a:path w="3829685" h="1343660">
                <a:moveTo>
                  <a:pt x="3818539" y="1318907"/>
                </a:moveTo>
                <a:lnTo>
                  <a:pt x="3813048" y="1263858"/>
                </a:lnTo>
                <a:lnTo>
                  <a:pt x="3811622" y="1222847"/>
                </a:lnTo>
                <a:lnTo>
                  <a:pt x="3810753" y="1186576"/>
                </a:lnTo>
                <a:lnTo>
                  <a:pt x="3810652" y="1182322"/>
                </a:lnTo>
                <a:lnTo>
                  <a:pt x="3809925" y="1139509"/>
                </a:lnTo>
                <a:lnTo>
                  <a:pt x="3809234" y="1085851"/>
                </a:lnTo>
                <a:lnTo>
                  <a:pt x="3808635" y="1025760"/>
                </a:lnTo>
                <a:lnTo>
                  <a:pt x="3808082" y="959394"/>
                </a:lnTo>
                <a:lnTo>
                  <a:pt x="3807745" y="914552"/>
                </a:lnTo>
                <a:lnTo>
                  <a:pt x="3807509" y="864934"/>
                </a:lnTo>
                <a:lnTo>
                  <a:pt x="3807324" y="818509"/>
                </a:lnTo>
                <a:lnTo>
                  <a:pt x="3807049" y="766290"/>
                </a:lnTo>
                <a:lnTo>
                  <a:pt x="3806244" y="639468"/>
                </a:lnTo>
                <a:lnTo>
                  <a:pt x="3805710" y="548569"/>
                </a:lnTo>
                <a:lnTo>
                  <a:pt x="3805399" y="499824"/>
                </a:lnTo>
                <a:lnTo>
                  <a:pt x="3805046" y="449388"/>
                </a:lnTo>
                <a:lnTo>
                  <a:pt x="3804714" y="397198"/>
                </a:lnTo>
                <a:lnTo>
                  <a:pt x="3804468" y="343191"/>
                </a:lnTo>
                <a:lnTo>
                  <a:pt x="3804479" y="322314"/>
                </a:lnTo>
                <a:lnTo>
                  <a:pt x="3804601" y="175183"/>
                </a:lnTo>
                <a:lnTo>
                  <a:pt x="3804818" y="144964"/>
                </a:lnTo>
                <a:lnTo>
                  <a:pt x="3804874" y="109024"/>
                </a:lnTo>
                <a:lnTo>
                  <a:pt x="3805006" y="90900"/>
                </a:lnTo>
                <a:lnTo>
                  <a:pt x="3805264" y="72755"/>
                </a:lnTo>
                <a:lnTo>
                  <a:pt x="3805264" y="27789"/>
                </a:lnTo>
                <a:lnTo>
                  <a:pt x="3805710" y="23303"/>
                </a:lnTo>
                <a:lnTo>
                  <a:pt x="3150757" y="21083"/>
                </a:lnTo>
                <a:lnTo>
                  <a:pt x="2977967" y="20626"/>
                </a:lnTo>
                <a:lnTo>
                  <a:pt x="3828060" y="20626"/>
                </a:lnTo>
                <a:lnTo>
                  <a:pt x="3827832" y="72755"/>
                </a:lnTo>
                <a:lnTo>
                  <a:pt x="3827753" y="90900"/>
                </a:lnTo>
                <a:lnTo>
                  <a:pt x="3827674" y="109024"/>
                </a:lnTo>
                <a:lnTo>
                  <a:pt x="3827626" y="119976"/>
                </a:lnTo>
                <a:lnTo>
                  <a:pt x="3827535" y="144964"/>
                </a:lnTo>
                <a:lnTo>
                  <a:pt x="3827411" y="180898"/>
                </a:lnTo>
                <a:lnTo>
                  <a:pt x="3827290" y="228552"/>
                </a:lnTo>
                <a:lnTo>
                  <a:pt x="3827240" y="280083"/>
                </a:lnTo>
                <a:lnTo>
                  <a:pt x="3828839" y="579712"/>
                </a:lnTo>
                <a:lnTo>
                  <a:pt x="3829057" y="627557"/>
                </a:lnTo>
                <a:lnTo>
                  <a:pt x="3829155" y="662476"/>
                </a:lnTo>
                <a:lnTo>
                  <a:pt x="3829193" y="720669"/>
                </a:lnTo>
                <a:lnTo>
                  <a:pt x="3829025" y="765852"/>
                </a:lnTo>
                <a:lnTo>
                  <a:pt x="3828771" y="816314"/>
                </a:lnTo>
                <a:lnTo>
                  <a:pt x="3828409" y="911605"/>
                </a:lnTo>
                <a:lnTo>
                  <a:pt x="3828154" y="955783"/>
                </a:lnTo>
                <a:lnTo>
                  <a:pt x="3827622" y="1021726"/>
                </a:lnTo>
                <a:lnTo>
                  <a:pt x="3827040" y="1081583"/>
                </a:lnTo>
                <a:lnTo>
                  <a:pt x="3826365" y="1135174"/>
                </a:lnTo>
                <a:lnTo>
                  <a:pt x="3825552" y="1182322"/>
                </a:lnTo>
                <a:lnTo>
                  <a:pt x="3825477" y="1186576"/>
                </a:lnTo>
                <a:lnTo>
                  <a:pt x="3824554" y="1222847"/>
                </a:lnTo>
                <a:lnTo>
                  <a:pt x="3823435" y="1263858"/>
                </a:lnTo>
                <a:lnTo>
                  <a:pt x="3823357" y="1266721"/>
                </a:lnTo>
                <a:lnTo>
                  <a:pt x="3822134" y="1293771"/>
                </a:lnTo>
                <a:lnTo>
                  <a:pt x="3822053" y="1295562"/>
                </a:lnTo>
                <a:lnTo>
                  <a:pt x="3820614" y="1311795"/>
                </a:lnTo>
                <a:lnTo>
                  <a:pt x="3820498" y="1313100"/>
                </a:lnTo>
                <a:lnTo>
                  <a:pt x="3818539" y="1318907"/>
                </a:lnTo>
                <a:close/>
              </a:path>
              <a:path w="3829685" h="1343660">
                <a:moveTo>
                  <a:pt x="1447884" y="21553"/>
                </a:moveTo>
                <a:lnTo>
                  <a:pt x="819383" y="21553"/>
                </a:lnTo>
                <a:lnTo>
                  <a:pt x="7270" y="21083"/>
                </a:lnTo>
                <a:lnTo>
                  <a:pt x="1500745" y="21083"/>
                </a:lnTo>
                <a:lnTo>
                  <a:pt x="1447884" y="21553"/>
                </a:lnTo>
                <a:close/>
              </a:path>
              <a:path w="3829685" h="1343660">
                <a:moveTo>
                  <a:pt x="692646" y="1301333"/>
                </a:moveTo>
                <a:lnTo>
                  <a:pt x="430760" y="1301333"/>
                </a:lnTo>
                <a:lnTo>
                  <a:pt x="535512" y="1300964"/>
                </a:lnTo>
                <a:lnTo>
                  <a:pt x="559460" y="1300964"/>
                </a:lnTo>
                <a:lnTo>
                  <a:pt x="692646" y="1301333"/>
                </a:lnTo>
                <a:close/>
              </a:path>
              <a:path w="3829685" h="1343660">
                <a:moveTo>
                  <a:pt x="1243729" y="1303590"/>
                </a:moveTo>
                <a:lnTo>
                  <a:pt x="117366" y="1303590"/>
                </a:lnTo>
                <a:lnTo>
                  <a:pt x="230965" y="1302824"/>
                </a:lnTo>
                <a:lnTo>
                  <a:pt x="396673" y="1301333"/>
                </a:lnTo>
                <a:lnTo>
                  <a:pt x="694080" y="1301333"/>
                </a:lnTo>
                <a:lnTo>
                  <a:pt x="1243729" y="1303590"/>
                </a:lnTo>
                <a:close/>
              </a:path>
              <a:path w="3829685" h="1343660">
                <a:moveTo>
                  <a:pt x="2451607" y="1308060"/>
                </a:moveTo>
                <a:lnTo>
                  <a:pt x="1775688" y="1308060"/>
                </a:lnTo>
                <a:lnTo>
                  <a:pt x="2116656" y="1305012"/>
                </a:lnTo>
                <a:lnTo>
                  <a:pt x="2160305" y="1305012"/>
                </a:lnTo>
                <a:lnTo>
                  <a:pt x="2231024" y="1305303"/>
                </a:lnTo>
                <a:lnTo>
                  <a:pt x="2291327" y="1305756"/>
                </a:lnTo>
                <a:lnTo>
                  <a:pt x="2451607" y="1308060"/>
                </a:lnTo>
                <a:close/>
              </a:path>
              <a:path w="3829685" h="1343660">
                <a:moveTo>
                  <a:pt x="1806402" y="1338465"/>
                </a:moveTo>
                <a:lnTo>
                  <a:pt x="1670970" y="1338465"/>
                </a:lnTo>
                <a:lnTo>
                  <a:pt x="1514660" y="1336781"/>
                </a:lnTo>
                <a:lnTo>
                  <a:pt x="705544" y="1329246"/>
                </a:lnTo>
                <a:lnTo>
                  <a:pt x="564033" y="1328316"/>
                </a:lnTo>
                <a:lnTo>
                  <a:pt x="3757648" y="1328316"/>
                </a:lnTo>
                <a:lnTo>
                  <a:pt x="3768346" y="1328709"/>
                </a:lnTo>
                <a:lnTo>
                  <a:pt x="3802085" y="1330395"/>
                </a:lnTo>
                <a:lnTo>
                  <a:pt x="3822520" y="1332080"/>
                </a:lnTo>
                <a:lnTo>
                  <a:pt x="3829025" y="1333786"/>
                </a:lnTo>
                <a:lnTo>
                  <a:pt x="3821310" y="1335101"/>
                </a:lnTo>
                <a:lnTo>
                  <a:pt x="3801845" y="1336303"/>
                </a:lnTo>
                <a:lnTo>
                  <a:pt x="2142805" y="1336303"/>
                </a:lnTo>
                <a:lnTo>
                  <a:pt x="1806402" y="1338465"/>
                </a:lnTo>
                <a:close/>
              </a:path>
              <a:path w="3829685" h="1343660">
                <a:moveTo>
                  <a:pt x="3320566" y="1343195"/>
                </a:moveTo>
                <a:lnTo>
                  <a:pt x="2938704" y="1343195"/>
                </a:lnTo>
                <a:lnTo>
                  <a:pt x="2799596" y="1342758"/>
                </a:lnTo>
                <a:lnTo>
                  <a:pt x="2632642" y="1342270"/>
                </a:lnTo>
                <a:lnTo>
                  <a:pt x="2637474" y="1342270"/>
                </a:lnTo>
                <a:lnTo>
                  <a:pt x="2321381" y="1337771"/>
                </a:lnTo>
                <a:lnTo>
                  <a:pt x="2322196" y="1337771"/>
                </a:lnTo>
                <a:lnTo>
                  <a:pt x="2200844" y="1336303"/>
                </a:lnTo>
                <a:lnTo>
                  <a:pt x="3803022" y="1336303"/>
                </a:lnTo>
                <a:lnTo>
                  <a:pt x="3717805" y="1339147"/>
                </a:lnTo>
                <a:lnTo>
                  <a:pt x="3535888" y="1341737"/>
                </a:lnTo>
                <a:lnTo>
                  <a:pt x="3536506" y="1341737"/>
                </a:lnTo>
                <a:lnTo>
                  <a:pt x="3320566" y="1343195"/>
                </a:lnTo>
                <a:close/>
              </a:path>
            </a:pathLst>
          </a:custGeom>
          <a:solidFill>
            <a:srgbClr val="5D3D1C"/>
          </a:solidFill>
        </p:spPr>
        <p:txBody>
          <a:bodyPr wrap="square" lIns="0" tIns="0" rIns="0" bIns="0" rtlCol="0"/>
          <a:lstStyle/>
          <a:p>
            <a:endParaRPr/>
          </a:p>
        </p:txBody>
      </p:sp>
      <p:grpSp>
        <p:nvGrpSpPr>
          <p:cNvPr id="6" name="object 6"/>
          <p:cNvGrpSpPr/>
          <p:nvPr/>
        </p:nvGrpSpPr>
        <p:grpSpPr>
          <a:xfrm>
            <a:off x="5142326" y="1598448"/>
            <a:ext cx="3468370" cy="2611120"/>
            <a:chOff x="5142326" y="1598448"/>
            <a:chExt cx="3468370" cy="2611120"/>
          </a:xfrm>
        </p:grpSpPr>
        <p:pic>
          <p:nvPicPr>
            <p:cNvPr id="7" name="object 7"/>
            <p:cNvPicPr/>
            <p:nvPr/>
          </p:nvPicPr>
          <p:blipFill>
            <a:blip r:embed="rId3" cstate="print"/>
            <a:stretch>
              <a:fillRect/>
            </a:stretch>
          </p:blipFill>
          <p:spPr>
            <a:xfrm>
              <a:off x="5161376" y="1617498"/>
              <a:ext cx="3430275" cy="2572699"/>
            </a:xfrm>
            <a:prstGeom prst="rect">
              <a:avLst/>
            </a:prstGeom>
          </p:spPr>
        </p:pic>
        <p:sp>
          <p:nvSpPr>
            <p:cNvPr id="8" name="object 8"/>
            <p:cNvSpPr/>
            <p:nvPr/>
          </p:nvSpPr>
          <p:spPr>
            <a:xfrm>
              <a:off x="5151851" y="1607973"/>
              <a:ext cx="3449320" cy="2592070"/>
            </a:xfrm>
            <a:custGeom>
              <a:avLst/>
              <a:gdLst/>
              <a:ahLst/>
              <a:cxnLst/>
              <a:rect l="l" t="t" r="r" b="b"/>
              <a:pathLst>
                <a:path w="3449320" h="2592070">
                  <a:moveTo>
                    <a:pt x="0" y="0"/>
                  </a:moveTo>
                  <a:lnTo>
                    <a:pt x="3449325" y="0"/>
                  </a:lnTo>
                  <a:lnTo>
                    <a:pt x="3449325" y="2591749"/>
                  </a:lnTo>
                  <a:lnTo>
                    <a:pt x="0" y="2591749"/>
                  </a:lnTo>
                  <a:lnTo>
                    <a:pt x="0" y="0"/>
                  </a:lnTo>
                  <a:close/>
                </a:path>
              </a:pathLst>
            </a:custGeom>
            <a:ln w="19049">
              <a:solidFill>
                <a:srgbClr val="482400"/>
              </a:solidFill>
            </a:ln>
          </p:spPr>
          <p:txBody>
            <a:bodyPr wrap="square" lIns="0" tIns="0" rIns="0" bIns="0" rtlCol="0"/>
            <a:lstStyle/>
            <a:p>
              <a:endParaRPr/>
            </a:p>
          </p:txBody>
        </p:sp>
      </p:grpSp>
      <p:grpSp>
        <p:nvGrpSpPr>
          <p:cNvPr id="9" name="object 9"/>
          <p:cNvGrpSpPr/>
          <p:nvPr/>
        </p:nvGrpSpPr>
        <p:grpSpPr>
          <a:xfrm>
            <a:off x="877923" y="2192751"/>
            <a:ext cx="2704465" cy="2704465"/>
            <a:chOff x="877923" y="2192751"/>
            <a:chExt cx="2704465" cy="2704465"/>
          </a:xfrm>
        </p:grpSpPr>
        <p:pic>
          <p:nvPicPr>
            <p:cNvPr id="10" name="object 10"/>
            <p:cNvPicPr/>
            <p:nvPr/>
          </p:nvPicPr>
          <p:blipFill>
            <a:blip r:embed="rId4" cstate="print"/>
            <a:stretch>
              <a:fillRect/>
            </a:stretch>
          </p:blipFill>
          <p:spPr>
            <a:xfrm>
              <a:off x="896973" y="2211801"/>
              <a:ext cx="2666073" cy="2666098"/>
            </a:xfrm>
            <a:prstGeom prst="rect">
              <a:avLst/>
            </a:prstGeom>
          </p:spPr>
        </p:pic>
        <p:sp>
          <p:nvSpPr>
            <p:cNvPr id="11" name="object 11"/>
            <p:cNvSpPr/>
            <p:nvPr/>
          </p:nvSpPr>
          <p:spPr>
            <a:xfrm>
              <a:off x="887448" y="2202276"/>
              <a:ext cx="2685415" cy="2685415"/>
            </a:xfrm>
            <a:custGeom>
              <a:avLst/>
              <a:gdLst/>
              <a:ahLst/>
              <a:cxnLst/>
              <a:rect l="l" t="t" r="r" b="b"/>
              <a:pathLst>
                <a:path w="2685415" h="2685415">
                  <a:moveTo>
                    <a:pt x="0" y="0"/>
                  </a:moveTo>
                  <a:lnTo>
                    <a:pt x="2685123" y="0"/>
                  </a:lnTo>
                  <a:lnTo>
                    <a:pt x="2685123" y="2685148"/>
                  </a:lnTo>
                  <a:lnTo>
                    <a:pt x="0" y="2685148"/>
                  </a:lnTo>
                  <a:lnTo>
                    <a:pt x="0" y="0"/>
                  </a:lnTo>
                  <a:close/>
                </a:path>
              </a:pathLst>
            </a:custGeom>
            <a:ln w="19049">
              <a:solidFill>
                <a:srgbClr val="482400"/>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TRAYECTORIA</a:t>
            </a:r>
            <a:r>
              <a:rPr spc="-75" dirty="0"/>
              <a:t> </a:t>
            </a:r>
            <a:r>
              <a:rPr spc="130" dirty="0"/>
              <a:t>PARABÓLICA</a:t>
            </a:r>
          </a:p>
        </p:txBody>
      </p:sp>
      <p:sp>
        <p:nvSpPr>
          <p:cNvPr id="3" name="object 3"/>
          <p:cNvSpPr/>
          <p:nvPr/>
        </p:nvSpPr>
        <p:spPr>
          <a:xfrm>
            <a:off x="424350" y="1132474"/>
            <a:ext cx="8223250" cy="3664585"/>
          </a:xfrm>
          <a:custGeom>
            <a:avLst/>
            <a:gdLst/>
            <a:ahLst/>
            <a:cxnLst/>
            <a:rect l="l" t="t" r="r" b="b"/>
            <a:pathLst>
              <a:path w="8223250" h="3664585">
                <a:moveTo>
                  <a:pt x="8222699" y="0"/>
                </a:moveTo>
                <a:lnTo>
                  <a:pt x="0" y="0"/>
                </a:lnTo>
                <a:lnTo>
                  <a:pt x="0" y="3664199"/>
                </a:lnTo>
                <a:lnTo>
                  <a:pt x="8222699" y="3664199"/>
                </a:lnTo>
                <a:lnTo>
                  <a:pt x="8222699" y="0"/>
                </a:lnTo>
                <a:close/>
              </a:path>
            </a:pathLst>
          </a:custGeom>
          <a:ln w="28574">
            <a:solidFill>
              <a:srgbClr val="482400"/>
            </a:solidFill>
          </a:ln>
        </p:spPr>
        <p:txBody>
          <a:bodyPr wrap="square" lIns="0" tIns="0" rIns="0" bIns="0" rtlCol="0"/>
          <a:lstStyle/>
          <a:p>
            <a:endParaRPr/>
          </a:p>
        </p:txBody>
      </p:sp>
      <p:sp>
        <p:nvSpPr>
          <p:cNvPr id="4" name="object 4"/>
          <p:cNvSpPr txBox="1"/>
          <p:nvPr/>
        </p:nvSpPr>
        <p:spPr>
          <a:xfrm>
            <a:off x="633924" y="1325133"/>
            <a:ext cx="7267575" cy="1701800"/>
          </a:xfrm>
          <a:prstGeom prst="rect">
            <a:avLst/>
          </a:prstGeom>
        </p:spPr>
        <p:txBody>
          <a:bodyPr vert="horz" wrap="square" lIns="0" tIns="39369" rIns="0" bIns="0" rtlCol="0">
            <a:spAutoFit/>
          </a:bodyPr>
          <a:lstStyle/>
          <a:p>
            <a:pPr marL="332740" indent="-320040">
              <a:lnSpc>
                <a:spcPct val="100000"/>
              </a:lnSpc>
              <a:spcBef>
                <a:spcPts val="309"/>
              </a:spcBef>
              <a:buFont typeface="Arial MT"/>
              <a:buChar char="●"/>
              <a:tabLst>
                <a:tab pos="332740" algn="l"/>
              </a:tabLst>
            </a:pPr>
            <a:r>
              <a:rPr sz="1200" spc="-85" dirty="0">
                <a:latin typeface="Verdana"/>
                <a:cs typeface="Verdana"/>
              </a:rPr>
              <a:t>Los</a:t>
            </a:r>
            <a:r>
              <a:rPr sz="1200" spc="-110" dirty="0">
                <a:latin typeface="Verdana"/>
                <a:cs typeface="Verdana"/>
              </a:rPr>
              <a:t> </a:t>
            </a:r>
            <a:r>
              <a:rPr sz="1200" spc="-65" dirty="0">
                <a:latin typeface="Verdana"/>
                <a:cs typeface="Verdana"/>
              </a:rPr>
              <a:t>proyectiles</a:t>
            </a:r>
            <a:r>
              <a:rPr sz="1200" spc="-105" dirty="0">
                <a:latin typeface="Verdana"/>
                <a:cs typeface="Verdana"/>
              </a:rPr>
              <a:t> </a:t>
            </a:r>
            <a:r>
              <a:rPr sz="1200" spc="-80" dirty="0">
                <a:latin typeface="Verdana"/>
                <a:cs typeface="Verdana"/>
              </a:rPr>
              <a:t>siguen</a:t>
            </a:r>
            <a:r>
              <a:rPr sz="1200" spc="-105" dirty="0">
                <a:latin typeface="Verdana"/>
                <a:cs typeface="Verdana"/>
              </a:rPr>
              <a:t> </a:t>
            </a:r>
            <a:r>
              <a:rPr sz="1200" spc="-75" dirty="0">
                <a:latin typeface="Verdana"/>
                <a:cs typeface="Verdana"/>
              </a:rPr>
              <a:t>una</a:t>
            </a:r>
            <a:r>
              <a:rPr sz="1200" spc="-105" dirty="0">
                <a:latin typeface="Verdana"/>
                <a:cs typeface="Verdana"/>
              </a:rPr>
              <a:t> </a:t>
            </a:r>
            <a:r>
              <a:rPr sz="1200" spc="-85" dirty="0">
                <a:latin typeface="Verdana"/>
                <a:cs typeface="Verdana"/>
              </a:rPr>
              <a:t>curva</a:t>
            </a:r>
            <a:r>
              <a:rPr sz="1200" spc="-110" dirty="0">
                <a:latin typeface="Verdana"/>
                <a:cs typeface="Verdana"/>
              </a:rPr>
              <a:t> </a:t>
            </a:r>
            <a:r>
              <a:rPr sz="1200" spc="-75" dirty="0">
                <a:latin typeface="Verdana"/>
                <a:cs typeface="Verdana"/>
              </a:rPr>
              <a:t>ascendente</a:t>
            </a:r>
            <a:r>
              <a:rPr sz="1200" spc="-105" dirty="0">
                <a:latin typeface="Verdana"/>
                <a:cs typeface="Verdana"/>
              </a:rPr>
              <a:t> </a:t>
            </a:r>
            <a:r>
              <a:rPr sz="1200" spc="-45" dirty="0">
                <a:latin typeface="Verdana"/>
                <a:cs typeface="Verdana"/>
              </a:rPr>
              <a:t>y</a:t>
            </a:r>
            <a:r>
              <a:rPr sz="1200" spc="-105" dirty="0">
                <a:latin typeface="Verdana"/>
                <a:cs typeface="Verdana"/>
              </a:rPr>
              <a:t> </a:t>
            </a:r>
            <a:r>
              <a:rPr sz="1200" spc="-95" dirty="0">
                <a:latin typeface="Verdana"/>
                <a:cs typeface="Verdana"/>
              </a:rPr>
              <a:t>descendente,</a:t>
            </a:r>
            <a:r>
              <a:rPr sz="1200" spc="-110" dirty="0">
                <a:latin typeface="Verdana"/>
                <a:cs typeface="Verdana"/>
              </a:rPr>
              <a:t> </a:t>
            </a:r>
            <a:r>
              <a:rPr sz="1200" spc="-65" dirty="0">
                <a:latin typeface="Verdana"/>
                <a:cs typeface="Verdana"/>
              </a:rPr>
              <a:t>influenciados</a:t>
            </a:r>
            <a:r>
              <a:rPr sz="1200" spc="-105" dirty="0">
                <a:latin typeface="Verdana"/>
                <a:cs typeface="Verdana"/>
              </a:rPr>
              <a:t> </a:t>
            </a:r>
            <a:r>
              <a:rPr sz="1200" spc="-65" dirty="0">
                <a:latin typeface="Verdana"/>
                <a:cs typeface="Verdana"/>
              </a:rPr>
              <a:t>por</a:t>
            </a:r>
            <a:r>
              <a:rPr sz="1200" spc="-105" dirty="0">
                <a:latin typeface="Verdana"/>
                <a:cs typeface="Verdana"/>
              </a:rPr>
              <a:t> </a:t>
            </a:r>
            <a:r>
              <a:rPr sz="1200" spc="-35" dirty="0">
                <a:latin typeface="Verdana"/>
                <a:cs typeface="Verdana"/>
              </a:rPr>
              <a:t>la</a:t>
            </a:r>
            <a:r>
              <a:rPr sz="1200" spc="-105" dirty="0">
                <a:latin typeface="Verdana"/>
                <a:cs typeface="Verdana"/>
              </a:rPr>
              <a:t> </a:t>
            </a:r>
            <a:r>
              <a:rPr sz="1200" spc="-10" dirty="0">
                <a:latin typeface="Verdana"/>
                <a:cs typeface="Verdana"/>
              </a:rPr>
              <a:t>gravedad.</a:t>
            </a:r>
            <a:endParaRPr sz="1200">
              <a:latin typeface="Verdana"/>
              <a:cs typeface="Verdana"/>
            </a:endParaRPr>
          </a:p>
          <a:p>
            <a:pPr marL="332740" indent="-320040">
              <a:lnSpc>
                <a:spcPct val="100000"/>
              </a:lnSpc>
              <a:spcBef>
                <a:spcPts val="209"/>
              </a:spcBef>
              <a:buFont typeface="Arial MT"/>
              <a:buChar char="●"/>
              <a:tabLst>
                <a:tab pos="332740" algn="l"/>
              </a:tabLst>
            </a:pPr>
            <a:r>
              <a:rPr sz="1200" spc="-70" dirty="0">
                <a:latin typeface="Verdana"/>
                <a:cs typeface="Verdana"/>
              </a:rPr>
              <a:t>Permite</a:t>
            </a:r>
            <a:r>
              <a:rPr sz="1200" spc="-110" dirty="0">
                <a:latin typeface="Verdana"/>
                <a:cs typeface="Verdana"/>
              </a:rPr>
              <a:t> </a:t>
            </a:r>
            <a:r>
              <a:rPr sz="1200" spc="-55" dirty="0">
                <a:latin typeface="Verdana"/>
                <a:cs typeface="Verdana"/>
              </a:rPr>
              <a:t>atacar</a:t>
            </a:r>
            <a:r>
              <a:rPr sz="1200" spc="-110" dirty="0">
                <a:latin typeface="Verdana"/>
                <a:cs typeface="Verdana"/>
              </a:rPr>
              <a:t> </a:t>
            </a:r>
            <a:r>
              <a:rPr sz="1200" spc="-80" dirty="0">
                <a:latin typeface="Verdana"/>
                <a:cs typeface="Verdana"/>
              </a:rPr>
              <a:t>desde</a:t>
            </a:r>
            <a:r>
              <a:rPr sz="1200" spc="-110" dirty="0">
                <a:latin typeface="Verdana"/>
                <a:cs typeface="Verdana"/>
              </a:rPr>
              <a:t> </a:t>
            </a:r>
            <a:r>
              <a:rPr sz="1200" spc="-75" dirty="0">
                <a:latin typeface="Verdana"/>
                <a:cs typeface="Verdana"/>
              </a:rPr>
              <a:t>una</a:t>
            </a:r>
            <a:r>
              <a:rPr sz="1200" spc="-105" dirty="0">
                <a:latin typeface="Verdana"/>
                <a:cs typeface="Verdana"/>
              </a:rPr>
              <a:t> </a:t>
            </a:r>
            <a:r>
              <a:rPr sz="1200" spc="-65" dirty="0">
                <a:latin typeface="Verdana"/>
                <a:cs typeface="Verdana"/>
              </a:rPr>
              <a:t>distancia</a:t>
            </a:r>
            <a:r>
              <a:rPr sz="1200" spc="-110" dirty="0">
                <a:latin typeface="Verdana"/>
                <a:cs typeface="Verdana"/>
              </a:rPr>
              <a:t> </a:t>
            </a:r>
            <a:r>
              <a:rPr sz="1200" spc="-60" dirty="0">
                <a:latin typeface="Verdana"/>
                <a:cs typeface="Verdana"/>
              </a:rPr>
              <a:t>mayor</a:t>
            </a:r>
            <a:r>
              <a:rPr sz="1200" spc="-110" dirty="0">
                <a:latin typeface="Verdana"/>
                <a:cs typeface="Verdana"/>
              </a:rPr>
              <a:t> </a:t>
            </a:r>
            <a:r>
              <a:rPr sz="1200" spc="-45" dirty="0">
                <a:latin typeface="Verdana"/>
                <a:cs typeface="Verdana"/>
              </a:rPr>
              <a:t>y</a:t>
            </a:r>
            <a:r>
              <a:rPr sz="1200" spc="-110" dirty="0">
                <a:latin typeface="Verdana"/>
                <a:cs typeface="Verdana"/>
              </a:rPr>
              <a:t> </a:t>
            </a:r>
            <a:r>
              <a:rPr sz="1200" spc="-75" dirty="0">
                <a:latin typeface="Verdana"/>
                <a:cs typeface="Verdana"/>
              </a:rPr>
              <a:t>sobrepasar</a:t>
            </a:r>
            <a:r>
              <a:rPr sz="1200" spc="-105" dirty="0">
                <a:latin typeface="Verdana"/>
                <a:cs typeface="Verdana"/>
              </a:rPr>
              <a:t> </a:t>
            </a:r>
            <a:r>
              <a:rPr sz="1200" spc="-10" dirty="0">
                <a:latin typeface="Verdana"/>
                <a:cs typeface="Verdana"/>
              </a:rPr>
              <a:t>muros.</a:t>
            </a:r>
            <a:endParaRPr sz="1200">
              <a:latin typeface="Verdana"/>
              <a:cs typeface="Verdana"/>
            </a:endParaRPr>
          </a:p>
          <a:p>
            <a:pPr marL="332740" indent="-320040">
              <a:lnSpc>
                <a:spcPct val="100000"/>
              </a:lnSpc>
              <a:spcBef>
                <a:spcPts val="210"/>
              </a:spcBef>
              <a:buFont typeface="Arial MT"/>
              <a:buChar char="●"/>
              <a:tabLst>
                <a:tab pos="332740" algn="l"/>
              </a:tabLst>
            </a:pPr>
            <a:r>
              <a:rPr sz="1200" b="1" spc="-50" dirty="0">
                <a:latin typeface="Tahoma"/>
                <a:cs typeface="Tahoma"/>
              </a:rPr>
              <a:t>Ejempl</a:t>
            </a:r>
            <a:r>
              <a:rPr sz="1200" b="1" cap="small" spc="-50" dirty="0">
                <a:latin typeface="Tahoma"/>
                <a:cs typeface="Tahoma"/>
              </a:rPr>
              <a:t>o</a:t>
            </a:r>
            <a:r>
              <a:rPr sz="1200" b="1" spc="-50" dirty="0">
                <a:latin typeface="Tahoma"/>
                <a:cs typeface="Tahoma"/>
              </a:rPr>
              <a:t>:</a:t>
            </a:r>
            <a:r>
              <a:rPr sz="1200" b="1" spc="-30" dirty="0">
                <a:latin typeface="Tahoma"/>
                <a:cs typeface="Tahoma"/>
              </a:rPr>
              <a:t> </a:t>
            </a:r>
            <a:r>
              <a:rPr sz="1200" b="1" dirty="0">
                <a:latin typeface="Tahoma"/>
                <a:cs typeface="Tahoma"/>
              </a:rPr>
              <a:t>Catapulta</a:t>
            </a:r>
            <a:r>
              <a:rPr sz="1200" b="1" spc="-25" dirty="0">
                <a:latin typeface="Tahoma"/>
                <a:cs typeface="Tahoma"/>
              </a:rPr>
              <a:t> </a:t>
            </a:r>
            <a:r>
              <a:rPr sz="1200" b="1" spc="-45" dirty="0">
                <a:latin typeface="Tahoma"/>
                <a:cs typeface="Tahoma"/>
              </a:rPr>
              <a:t>de</a:t>
            </a:r>
            <a:r>
              <a:rPr sz="1200" b="1" spc="-25" dirty="0">
                <a:latin typeface="Tahoma"/>
                <a:cs typeface="Tahoma"/>
              </a:rPr>
              <a:t> </a:t>
            </a:r>
            <a:r>
              <a:rPr sz="1200" b="1" spc="-10" dirty="0">
                <a:latin typeface="Tahoma"/>
                <a:cs typeface="Tahoma"/>
              </a:rPr>
              <a:t>Tracci</a:t>
            </a:r>
            <a:r>
              <a:rPr sz="1200" b="1" cap="small" spc="-10" dirty="0">
                <a:latin typeface="Tahoma"/>
                <a:cs typeface="Tahoma"/>
              </a:rPr>
              <a:t>ó</a:t>
            </a:r>
            <a:r>
              <a:rPr sz="1200" b="1" spc="-10" dirty="0">
                <a:latin typeface="Tahoma"/>
                <a:cs typeface="Tahoma"/>
              </a:rPr>
              <a:t>n</a:t>
            </a:r>
            <a:endParaRPr sz="1200">
              <a:latin typeface="Tahoma"/>
              <a:cs typeface="Tahoma"/>
            </a:endParaRPr>
          </a:p>
          <a:p>
            <a:pPr marL="789940" lvl="1" indent="-320040">
              <a:lnSpc>
                <a:spcPct val="100000"/>
              </a:lnSpc>
              <a:spcBef>
                <a:spcPts val="210"/>
              </a:spcBef>
              <a:buFont typeface="Arial MT"/>
              <a:buChar char="○"/>
              <a:tabLst>
                <a:tab pos="789940" algn="l"/>
              </a:tabLst>
            </a:pPr>
            <a:r>
              <a:rPr sz="1200" spc="-55" dirty="0">
                <a:latin typeface="Verdana"/>
                <a:cs typeface="Verdana"/>
              </a:rPr>
              <a:t>Utiliza</a:t>
            </a:r>
            <a:r>
              <a:rPr sz="1200" spc="-110" dirty="0">
                <a:latin typeface="Verdana"/>
                <a:cs typeface="Verdana"/>
              </a:rPr>
              <a:t> </a:t>
            </a:r>
            <a:r>
              <a:rPr sz="1200" spc="-35" dirty="0">
                <a:latin typeface="Verdana"/>
                <a:cs typeface="Verdana"/>
              </a:rPr>
              <a:t>la</a:t>
            </a:r>
            <a:r>
              <a:rPr sz="1200" spc="-110" dirty="0">
                <a:latin typeface="Verdana"/>
                <a:cs typeface="Verdana"/>
              </a:rPr>
              <a:t> </a:t>
            </a:r>
            <a:r>
              <a:rPr sz="1200" spc="-80" dirty="0">
                <a:latin typeface="Verdana"/>
                <a:cs typeface="Verdana"/>
              </a:rPr>
              <a:t>fuerza</a:t>
            </a:r>
            <a:r>
              <a:rPr sz="1200" spc="-110" dirty="0">
                <a:latin typeface="Verdana"/>
                <a:cs typeface="Verdana"/>
              </a:rPr>
              <a:t> </a:t>
            </a:r>
            <a:r>
              <a:rPr sz="1200" spc="-75" dirty="0">
                <a:latin typeface="Verdana"/>
                <a:cs typeface="Verdana"/>
              </a:rPr>
              <a:t>de</a:t>
            </a:r>
            <a:r>
              <a:rPr sz="1200" spc="-110" dirty="0">
                <a:latin typeface="Verdana"/>
                <a:cs typeface="Verdana"/>
              </a:rPr>
              <a:t> </a:t>
            </a:r>
            <a:r>
              <a:rPr sz="1200" spc="-80" dirty="0">
                <a:latin typeface="Verdana"/>
                <a:cs typeface="Verdana"/>
              </a:rPr>
              <a:t>varias</a:t>
            </a:r>
            <a:r>
              <a:rPr sz="1200" spc="-110" dirty="0">
                <a:latin typeface="Verdana"/>
                <a:cs typeface="Verdana"/>
              </a:rPr>
              <a:t> </a:t>
            </a:r>
            <a:r>
              <a:rPr sz="1200" spc="-80" dirty="0">
                <a:latin typeface="Verdana"/>
                <a:cs typeface="Verdana"/>
              </a:rPr>
              <a:t>personas</a:t>
            </a:r>
            <a:r>
              <a:rPr sz="1200" spc="-110" dirty="0">
                <a:latin typeface="Verdana"/>
                <a:cs typeface="Verdana"/>
              </a:rPr>
              <a:t> </a:t>
            </a:r>
            <a:r>
              <a:rPr sz="1200" spc="-65" dirty="0">
                <a:latin typeface="Verdana"/>
                <a:cs typeface="Verdana"/>
              </a:rPr>
              <a:t>para</a:t>
            </a:r>
            <a:r>
              <a:rPr sz="1200" spc="-110" dirty="0">
                <a:latin typeface="Verdana"/>
                <a:cs typeface="Verdana"/>
              </a:rPr>
              <a:t> </a:t>
            </a:r>
            <a:r>
              <a:rPr sz="1200" spc="-65" dirty="0">
                <a:latin typeface="Verdana"/>
                <a:cs typeface="Verdana"/>
              </a:rPr>
              <a:t>lanzar</a:t>
            </a:r>
            <a:r>
              <a:rPr sz="1200" spc="-110" dirty="0">
                <a:latin typeface="Verdana"/>
                <a:cs typeface="Verdana"/>
              </a:rPr>
              <a:t> </a:t>
            </a:r>
            <a:r>
              <a:rPr sz="1200" spc="-80" dirty="0">
                <a:latin typeface="Verdana"/>
                <a:cs typeface="Verdana"/>
              </a:rPr>
              <a:t>piedras</a:t>
            </a:r>
            <a:r>
              <a:rPr sz="1200" spc="-110" dirty="0">
                <a:latin typeface="Verdana"/>
                <a:cs typeface="Verdana"/>
              </a:rPr>
              <a:t> </a:t>
            </a:r>
            <a:r>
              <a:rPr sz="1200" spc="-75" dirty="0">
                <a:latin typeface="Verdana"/>
                <a:cs typeface="Verdana"/>
              </a:rPr>
              <a:t>con</a:t>
            </a:r>
            <a:r>
              <a:rPr sz="1200" spc="-110" dirty="0">
                <a:latin typeface="Verdana"/>
                <a:cs typeface="Verdana"/>
              </a:rPr>
              <a:t> </a:t>
            </a:r>
            <a:r>
              <a:rPr sz="1200" spc="-75" dirty="0">
                <a:latin typeface="Verdana"/>
                <a:cs typeface="Verdana"/>
              </a:rPr>
              <a:t>una</a:t>
            </a:r>
            <a:r>
              <a:rPr sz="1200" spc="-110" dirty="0">
                <a:latin typeface="Verdana"/>
                <a:cs typeface="Verdana"/>
              </a:rPr>
              <a:t> </a:t>
            </a:r>
            <a:r>
              <a:rPr sz="1200" spc="-60" dirty="0">
                <a:latin typeface="Verdana"/>
                <a:cs typeface="Verdana"/>
              </a:rPr>
              <a:t>trayectoria</a:t>
            </a:r>
            <a:r>
              <a:rPr sz="1200" spc="-105" dirty="0">
                <a:latin typeface="Verdana"/>
                <a:cs typeface="Verdana"/>
              </a:rPr>
              <a:t> </a:t>
            </a:r>
            <a:r>
              <a:rPr sz="1200" spc="-10" dirty="0">
                <a:latin typeface="Verdana"/>
                <a:cs typeface="Verdana"/>
              </a:rPr>
              <a:t>arqueada.</a:t>
            </a:r>
            <a:endParaRPr sz="1200">
              <a:latin typeface="Verdana"/>
              <a:cs typeface="Verdana"/>
            </a:endParaRPr>
          </a:p>
          <a:p>
            <a:pPr marL="332740" indent="-320040">
              <a:lnSpc>
                <a:spcPct val="100000"/>
              </a:lnSpc>
              <a:spcBef>
                <a:spcPts val="210"/>
              </a:spcBef>
              <a:buFont typeface="Arial MT"/>
              <a:buChar char="●"/>
              <a:tabLst>
                <a:tab pos="332740" algn="l"/>
              </a:tabLst>
            </a:pPr>
            <a:r>
              <a:rPr sz="1200" b="1" spc="-50" dirty="0">
                <a:latin typeface="Tahoma"/>
                <a:cs typeface="Tahoma"/>
              </a:rPr>
              <a:t>Ejempl</a:t>
            </a:r>
            <a:r>
              <a:rPr sz="1200" b="1" cap="small" spc="-50" dirty="0">
                <a:latin typeface="Tahoma"/>
                <a:cs typeface="Tahoma"/>
              </a:rPr>
              <a:t>o</a:t>
            </a:r>
            <a:r>
              <a:rPr sz="1200" b="1" spc="-50" dirty="0">
                <a:latin typeface="Tahoma"/>
                <a:cs typeface="Tahoma"/>
              </a:rPr>
              <a:t>:</a:t>
            </a:r>
            <a:r>
              <a:rPr sz="1200" b="1" spc="-20" dirty="0">
                <a:latin typeface="Tahoma"/>
                <a:cs typeface="Tahoma"/>
              </a:rPr>
              <a:t> </a:t>
            </a:r>
            <a:r>
              <a:rPr sz="1200" b="1" spc="-10" dirty="0">
                <a:latin typeface="Tahoma"/>
                <a:cs typeface="Tahoma"/>
              </a:rPr>
              <a:t>Onagr</a:t>
            </a:r>
            <a:r>
              <a:rPr sz="1200" b="1" cap="small" spc="-10" dirty="0">
                <a:latin typeface="Tahoma"/>
                <a:cs typeface="Tahoma"/>
              </a:rPr>
              <a:t>o</a:t>
            </a:r>
            <a:endParaRPr sz="1200">
              <a:latin typeface="Tahoma"/>
              <a:cs typeface="Tahoma"/>
            </a:endParaRPr>
          </a:p>
          <a:p>
            <a:pPr marL="789940" lvl="1" indent="-320040">
              <a:lnSpc>
                <a:spcPct val="100000"/>
              </a:lnSpc>
              <a:spcBef>
                <a:spcPts val="210"/>
              </a:spcBef>
              <a:buFont typeface="Arial MT"/>
              <a:buChar char="○"/>
              <a:tabLst>
                <a:tab pos="789940" algn="l"/>
              </a:tabLst>
            </a:pPr>
            <a:r>
              <a:rPr sz="1200" spc="-75" dirty="0">
                <a:latin typeface="Verdana"/>
                <a:cs typeface="Verdana"/>
              </a:rPr>
              <a:t>Similar</a:t>
            </a:r>
            <a:r>
              <a:rPr sz="1200" spc="-125" dirty="0">
                <a:latin typeface="Verdana"/>
                <a:cs typeface="Verdana"/>
              </a:rPr>
              <a:t> </a:t>
            </a:r>
            <a:r>
              <a:rPr sz="1200" spc="-45" dirty="0">
                <a:latin typeface="Verdana"/>
                <a:cs typeface="Verdana"/>
              </a:rPr>
              <a:t>a</a:t>
            </a:r>
            <a:r>
              <a:rPr sz="1200" spc="-120" dirty="0">
                <a:latin typeface="Verdana"/>
                <a:cs typeface="Verdana"/>
              </a:rPr>
              <a:t> </a:t>
            </a:r>
            <a:r>
              <a:rPr sz="1200" spc="-35" dirty="0">
                <a:latin typeface="Verdana"/>
                <a:cs typeface="Verdana"/>
              </a:rPr>
              <a:t>la</a:t>
            </a:r>
            <a:r>
              <a:rPr sz="1200" spc="-125" dirty="0">
                <a:latin typeface="Verdana"/>
                <a:cs typeface="Verdana"/>
              </a:rPr>
              <a:t> </a:t>
            </a:r>
            <a:r>
              <a:rPr sz="1200" spc="-75" dirty="0">
                <a:latin typeface="Verdana"/>
                <a:cs typeface="Verdana"/>
              </a:rPr>
              <a:t>catapulta,</a:t>
            </a:r>
            <a:r>
              <a:rPr sz="1200" spc="-120" dirty="0">
                <a:latin typeface="Verdana"/>
                <a:cs typeface="Verdana"/>
              </a:rPr>
              <a:t> </a:t>
            </a:r>
            <a:r>
              <a:rPr sz="1200" spc="-80" dirty="0">
                <a:latin typeface="Verdana"/>
                <a:cs typeface="Verdana"/>
              </a:rPr>
              <a:t>pero</a:t>
            </a:r>
            <a:r>
              <a:rPr sz="1200" spc="-125" dirty="0">
                <a:latin typeface="Verdana"/>
                <a:cs typeface="Verdana"/>
              </a:rPr>
              <a:t> </a:t>
            </a:r>
            <a:r>
              <a:rPr sz="1200" spc="-75" dirty="0">
                <a:latin typeface="Verdana"/>
                <a:cs typeface="Verdana"/>
              </a:rPr>
              <a:t>con</a:t>
            </a:r>
            <a:r>
              <a:rPr sz="1200" spc="-120" dirty="0">
                <a:latin typeface="Verdana"/>
                <a:cs typeface="Verdana"/>
              </a:rPr>
              <a:t> </a:t>
            </a:r>
            <a:r>
              <a:rPr sz="1200" spc="-90" dirty="0">
                <a:latin typeface="Verdana"/>
                <a:cs typeface="Verdana"/>
              </a:rPr>
              <a:t>un</a:t>
            </a:r>
            <a:r>
              <a:rPr sz="1200" spc="-125" dirty="0">
                <a:latin typeface="Verdana"/>
                <a:cs typeface="Verdana"/>
              </a:rPr>
              <a:t> </a:t>
            </a:r>
            <a:r>
              <a:rPr sz="1200" spc="-80" dirty="0">
                <a:latin typeface="Verdana"/>
                <a:cs typeface="Verdana"/>
              </a:rPr>
              <a:t>diseño</a:t>
            </a:r>
            <a:r>
              <a:rPr sz="1200" spc="-120" dirty="0">
                <a:latin typeface="Verdana"/>
                <a:cs typeface="Verdana"/>
              </a:rPr>
              <a:t> </a:t>
            </a:r>
            <a:r>
              <a:rPr sz="1200" spc="-80" dirty="0">
                <a:latin typeface="Verdana"/>
                <a:cs typeface="Verdana"/>
              </a:rPr>
              <a:t>que</a:t>
            </a:r>
            <a:r>
              <a:rPr sz="1200" spc="-120" dirty="0">
                <a:latin typeface="Verdana"/>
                <a:cs typeface="Verdana"/>
              </a:rPr>
              <a:t> </a:t>
            </a:r>
            <a:r>
              <a:rPr sz="1200" spc="-50" dirty="0">
                <a:latin typeface="Verdana"/>
                <a:cs typeface="Verdana"/>
              </a:rPr>
              <a:t>le</a:t>
            </a:r>
            <a:r>
              <a:rPr sz="1200" spc="-125" dirty="0">
                <a:latin typeface="Verdana"/>
                <a:cs typeface="Verdana"/>
              </a:rPr>
              <a:t> </a:t>
            </a:r>
            <a:r>
              <a:rPr sz="1200" spc="-60" dirty="0">
                <a:latin typeface="Verdana"/>
                <a:cs typeface="Verdana"/>
              </a:rPr>
              <a:t>da</a:t>
            </a:r>
            <a:r>
              <a:rPr sz="1200" spc="-120" dirty="0">
                <a:latin typeface="Verdana"/>
                <a:cs typeface="Verdana"/>
              </a:rPr>
              <a:t> </a:t>
            </a:r>
            <a:r>
              <a:rPr sz="1200" spc="-60" dirty="0">
                <a:latin typeface="Verdana"/>
                <a:cs typeface="Verdana"/>
              </a:rPr>
              <a:t>mayor</a:t>
            </a:r>
            <a:r>
              <a:rPr sz="1200" spc="-125" dirty="0">
                <a:latin typeface="Verdana"/>
                <a:cs typeface="Verdana"/>
              </a:rPr>
              <a:t> </a:t>
            </a:r>
            <a:r>
              <a:rPr sz="1200" spc="-10" dirty="0">
                <a:latin typeface="Verdana"/>
                <a:cs typeface="Verdana"/>
              </a:rPr>
              <a:t>potencia.</a:t>
            </a:r>
            <a:endParaRPr sz="1200">
              <a:latin typeface="Verdana"/>
              <a:cs typeface="Verdana"/>
            </a:endParaRPr>
          </a:p>
          <a:p>
            <a:pPr marL="332740" indent="-320040">
              <a:lnSpc>
                <a:spcPct val="100000"/>
              </a:lnSpc>
              <a:spcBef>
                <a:spcPts val="210"/>
              </a:spcBef>
              <a:buFont typeface="Arial MT"/>
              <a:buChar char="●"/>
              <a:tabLst>
                <a:tab pos="332740" algn="l"/>
              </a:tabLst>
            </a:pPr>
            <a:r>
              <a:rPr sz="1200" b="1" spc="-50" dirty="0">
                <a:latin typeface="Tahoma"/>
                <a:cs typeface="Tahoma"/>
              </a:rPr>
              <a:t>Ejempl</a:t>
            </a:r>
            <a:r>
              <a:rPr sz="1200" b="1" cap="small" spc="-50" dirty="0">
                <a:latin typeface="Tahoma"/>
                <a:cs typeface="Tahoma"/>
              </a:rPr>
              <a:t>o</a:t>
            </a:r>
            <a:r>
              <a:rPr sz="1200" b="1" spc="-50" dirty="0">
                <a:latin typeface="Tahoma"/>
                <a:cs typeface="Tahoma"/>
              </a:rPr>
              <a:t>:</a:t>
            </a:r>
            <a:r>
              <a:rPr sz="1200" b="1" dirty="0">
                <a:latin typeface="Tahoma"/>
                <a:cs typeface="Tahoma"/>
              </a:rPr>
              <a:t> </a:t>
            </a:r>
            <a:r>
              <a:rPr sz="1200" b="1" spc="-20" dirty="0">
                <a:latin typeface="Tahoma"/>
                <a:cs typeface="Tahoma"/>
              </a:rPr>
              <a:t>B</a:t>
            </a:r>
            <a:r>
              <a:rPr sz="1200" b="1" cap="small" spc="-20" dirty="0">
                <a:latin typeface="Tahoma"/>
                <a:cs typeface="Tahoma"/>
              </a:rPr>
              <a:t>o</a:t>
            </a:r>
            <a:r>
              <a:rPr sz="1200" b="1" spc="-20" dirty="0">
                <a:latin typeface="Tahoma"/>
                <a:cs typeface="Tahoma"/>
              </a:rPr>
              <a:t>mbarda</a:t>
            </a:r>
            <a:r>
              <a:rPr sz="1200" b="1" spc="-40" dirty="0">
                <a:latin typeface="Tahoma"/>
                <a:cs typeface="Tahoma"/>
              </a:rPr>
              <a:t> </a:t>
            </a:r>
            <a:r>
              <a:rPr sz="1200" spc="-105" dirty="0">
                <a:latin typeface="Verdana"/>
                <a:cs typeface="Verdana"/>
              </a:rPr>
              <a:t>(versión</a:t>
            </a:r>
            <a:r>
              <a:rPr sz="1200" spc="-100" dirty="0">
                <a:latin typeface="Verdana"/>
                <a:cs typeface="Verdana"/>
              </a:rPr>
              <a:t> </a:t>
            </a:r>
            <a:r>
              <a:rPr sz="1200" spc="-75" dirty="0">
                <a:latin typeface="Verdana"/>
                <a:cs typeface="Verdana"/>
              </a:rPr>
              <a:t>primitiva</a:t>
            </a:r>
            <a:r>
              <a:rPr sz="1200" spc="-100" dirty="0">
                <a:latin typeface="Verdana"/>
                <a:cs typeface="Verdana"/>
              </a:rPr>
              <a:t> </a:t>
            </a:r>
            <a:r>
              <a:rPr sz="1200" spc="-75" dirty="0">
                <a:latin typeface="Verdana"/>
                <a:cs typeface="Verdana"/>
              </a:rPr>
              <a:t>de</a:t>
            </a:r>
            <a:r>
              <a:rPr sz="1200" spc="-100" dirty="0">
                <a:latin typeface="Verdana"/>
                <a:cs typeface="Verdana"/>
              </a:rPr>
              <a:t> </a:t>
            </a:r>
            <a:r>
              <a:rPr sz="1200" spc="-60" dirty="0">
                <a:latin typeface="Verdana"/>
                <a:cs typeface="Verdana"/>
              </a:rPr>
              <a:t>los</a:t>
            </a:r>
            <a:r>
              <a:rPr sz="1200" spc="-105" dirty="0">
                <a:latin typeface="Verdana"/>
                <a:cs typeface="Verdana"/>
              </a:rPr>
              <a:t> </a:t>
            </a:r>
            <a:r>
              <a:rPr sz="1200" spc="-75" dirty="0">
                <a:latin typeface="Verdana"/>
                <a:cs typeface="Verdana"/>
              </a:rPr>
              <a:t>cañones</a:t>
            </a:r>
            <a:r>
              <a:rPr sz="1200" spc="-100" dirty="0">
                <a:latin typeface="Verdana"/>
                <a:cs typeface="Verdana"/>
              </a:rPr>
              <a:t> </a:t>
            </a:r>
            <a:r>
              <a:rPr sz="1200" spc="-10" dirty="0">
                <a:latin typeface="Verdana"/>
                <a:cs typeface="Verdana"/>
              </a:rPr>
              <a:t>medievales)</a:t>
            </a:r>
            <a:endParaRPr sz="1200">
              <a:latin typeface="Verdana"/>
              <a:cs typeface="Verdana"/>
            </a:endParaRPr>
          </a:p>
          <a:p>
            <a:pPr marL="789940" lvl="1" indent="-320040">
              <a:lnSpc>
                <a:spcPct val="100000"/>
              </a:lnSpc>
              <a:spcBef>
                <a:spcPts val="210"/>
              </a:spcBef>
              <a:buFont typeface="Arial MT"/>
              <a:buChar char="○"/>
              <a:tabLst>
                <a:tab pos="789940" algn="l"/>
              </a:tabLst>
            </a:pPr>
            <a:r>
              <a:rPr sz="1200" spc="-80" dirty="0">
                <a:latin typeface="Verdana"/>
                <a:cs typeface="Verdana"/>
              </a:rPr>
              <a:t>Aunque</a:t>
            </a:r>
            <a:r>
              <a:rPr sz="1200" spc="-110" dirty="0">
                <a:latin typeface="Verdana"/>
                <a:cs typeface="Verdana"/>
              </a:rPr>
              <a:t> </a:t>
            </a:r>
            <a:r>
              <a:rPr sz="1200" spc="-70" dirty="0">
                <a:latin typeface="Verdana"/>
                <a:cs typeface="Verdana"/>
              </a:rPr>
              <a:t>disparaba</a:t>
            </a:r>
            <a:r>
              <a:rPr sz="1200" spc="-110" dirty="0">
                <a:latin typeface="Verdana"/>
                <a:cs typeface="Verdana"/>
              </a:rPr>
              <a:t> </a:t>
            </a:r>
            <a:r>
              <a:rPr sz="1200" spc="-65" dirty="0">
                <a:latin typeface="Verdana"/>
                <a:cs typeface="Verdana"/>
              </a:rPr>
              <a:t>proyectiles</a:t>
            </a:r>
            <a:r>
              <a:rPr sz="1200" spc="-110" dirty="0">
                <a:latin typeface="Verdana"/>
                <a:cs typeface="Verdana"/>
              </a:rPr>
              <a:t> </a:t>
            </a:r>
            <a:r>
              <a:rPr sz="1200" spc="-75" dirty="0">
                <a:latin typeface="Verdana"/>
                <a:cs typeface="Verdana"/>
              </a:rPr>
              <a:t>de</a:t>
            </a:r>
            <a:r>
              <a:rPr sz="1200" spc="-110" dirty="0">
                <a:latin typeface="Verdana"/>
                <a:cs typeface="Verdana"/>
              </a:rPr>
              <a:t> </a:t>
            </a:r>
            <a:r>
              <a:rPr sz="1200" spc="-75" dirty="0">
                <a:latin typeface="Verdana"/>
                <a:cs typeface="Verdana"/>
              </a:rPr>
              <a:t>piedra</a:t>
            </a:r>
            <a:r>
              <a:rPr sz="1200" spc="-110" dirty="0">
                <a:latin typeface="Verdana"/>
                <a:cs typeface="Verdana"/>
              </a:rPr>
              <a:t> </a:t>
            </a:r>
            <a:r>
              <a:rPr sz="1200" spc="-60" dirty="0">
                <a:latin typeface="Verdana"/>
                <a:cs typeface="Verdana"/>
              </a:rPr>
              <a:t>o</a:t>
            </a:r>
            <a:r>
              <a:rPr sz="1200" spc="-110" dirty="0">
                <a:latin typeface="Verdana"/>
                <a:cs typeface="Verdana"/>
              </a:rPr>
              <a:t> </a:t>
            </a:r>
            <a:r>
              <a:rPr sz="1200" spc="-80" dirty="0">
                <a:latin typeface="Verdana"/>
                <a:cs typeface="Verdana"/>
              </a:rPr>
              <a:t>hierro</a:t>
            </a:r>
            <a:r>
              <a:rPr sz="1200" spc="-110" dirty="0">
                <a:latin typeface="Verdana"/>
                <a:cs typeface="Verdana"/>
              </a:rPr>
              <a:t> </a:t>
            </a:r>
            <a:r>
              <a:rPr sz="1200" spc="-75" dirty="0">
                <a:latin typeface="Verdana"/>
                <a:cs typeface="Verdana"/>
              </a:rPr>
              <a:t>con</a:t>
            </a:r>
            <a:r>
              <a:rPr sz="1200" spc="-105" dirty="0">
                <a:latin typeface="Verdana"/>
                <a:cs typeface="Verdana"/>
              </a:rPr>
              <a:t> </a:t>
            </a:r>
            <a:r>
              <a:rPr sz="1200" spc="-95" dirty="0">
                <a:latin typeface="Verdana"/>
                <a:cs typeface="Verdana"/>
              </a:rPr>
              <a:t>pólvora,</a:t>
            </a:r>
            <a:r>
              <a:rPr sz="1200" spc="-110" dirty="0">
                <a:latin typeface="Verdana"/>
                <a:cs typeface="Verdana"/>
              </a:rPr>
              <a:t> </a:t>
            </a:r>
            <a:r>
              <a:rPr sz="1200" spc="-35" dirty="0">
                <a:latin typeface="Verdana"/>
                <a:cs typeface="Verdana"/>
              </a:rPr>
              <a:t>la</a:t>
            </a:r>
            <a:r>
              <a:rPr sz="1200" spc="-110" dirty="0">
                <a:latin typeface="Verdana"/>
                <a:cs typeface="Verdana"/>
              </a:rPr>
              <a:t> </a:t>
            </a:r>
            <a:r>
              <a:rPr sz="1200" spc="-60" dirty="0">
                <a:latin typeface="Verdana"/>
                <a:cs typeface="Verdana"/>
              </a:rPr>
              <a:t>trayectoria</a:t>
            </a:r>
            <a:r>
              <a:rPr sz="1200" spc="-110" dirty="0">
                <a:latin typeface="Verdana"/>
                <a:cs typeface="Verdana"/>
              </a:rPr>
              <a:t> </a:t>
            </a:r>
            <a:r>
              <a:rPr sz="1200" spc="-65" dirty="0">
                <a:latin typeface="Verdana"/>
                <a:cs typeface="Verdana"/>
              </a:rPr>
              <a:t>seguía</a:t>
            </a:r>
            <a:r>
              <a:rPr sz="1200" spc="-110" dirty="0">
                <a:latin typeface="Verdana"/>
                <a:cs typeface="Verdana"/>
              </a:rPr>
              <a:t> </a:t>
            </a:r>
            <a:r>
              <a:rPr sz="1200" spc="-80" dirty="0">
                <a:latin typeface="Verdana"/>
                <a:cs typeface="Verdana"/>
              </a:rPr>
              <a:t>siendo</a:t>
            </a:r>
            <a:r>
              <a:rPr sz="1200" spc="-110" dirty="0">
                <a:latin typeface="Verdana"/>
                <a:cs typeface="Verdana"/>
              </a:rPr>
              <a:t> </a:t>
            </a:r>
            <a:r>
              <a:rPr sz="1200" spc="-50" dirty="0">
                <a:latin typeface="Verdana"/>
                <a:cs typeface="Verdana"/>
              </a:rPr>
              <a:t>curva.</a:t>
            </a:r>
            <a:endParaRPr sz="1200">
              <a:latin typeface="Verdana"/>
              <a:cs typeface="Verdana"/>
            </a:endParaRPr>
          </a:p>
        </p:txBody>
      </p:sp>
      <p:grpSp>
        <p:nvGrpSpPr>
          <p:cNvPr id="5" name="object 5"/>
          <p:cNvGrpSpPr/>
          <p:nvPr/>
        </p:nvGrpSpPr>
        <p:grpSpPr>
          <a:xfrm>
            <a:off x="3257550" y="3402374"/>
            <a:ext cx="2628900" cy="838200"/>
            <a:chOff x="3257550" y="3402374"/>
            <a:chExt cx="2628900" cy="838200"/>
          </a:xfrm>
        </p:grpSpPr>
        <p:pic>
          <p:nvPicPr>
            <p:cNvPr id="6" name="object 6"/>
            <p:cNvPicPr/>
            <p:nvPr/>
          </p:nvPicPr>
          <p:blipFill>
            <a:blip r:embed="rId2" cstate="print"/>
            <a:stretch>
              <a:fillRect/>
            </a:stretch>
          </p:blipFill>
          <p:spPr>
            <a:xfrm>
              <a:off x="3286125" y="3430950"/>
              <a:ext cx="2571749" cy="781049"/>
            </a:xfrm>
            <a:prstGeom prst="rect">
              <a:avLst/>
            </a:prstGeom>
          </p:spPr>
        </p:pic>
        <p:sp>
          <p:nvSpPr>
            <p:cNvPr id="7" name="object 7"/>
            <p:cNvSpPr/>
            <p:nvPr/>
          </p:nvSpPr>
          <p:spPr>
            <a:xfrm>
              <a:off x="3271837" y="3416662"/>
              <a:ext cx="2600325" cy="809625"/>
            </a:xfrm>
            <a:custGeom>
              <a:avLst/>
              <a:gdLst/>
              <a:ahLst/>
              <a:cxnLst/>
              <a:rect l="l" t="t" r="r" b="b"/>
              <a:pathLst>
                <a:path w="2600325" h="809625">
                  <a:moveTo>
                    <a:pt x="0" y="0"/>
                  </a:moveTo>
                  <a:lnTo>
                    <a:pt x="2600324" y="0"/>
                  </a:lnTo>
                  <a:lnTo>
                    <a:pt x="2600324" y="809624"/>
                  </a:lnTo>
                  <a:lnTo>
                    <a:pt x="0" y="809624"/>
                  </a:lnTo>
                  <a:lnTo>
                    <a:pt x="0" y="0"/>
                  </a:lnTo>
                  <a:close/>
                </a:path>
              </a:pathLst>
            </a:custGeom>
            <a:ln w="28574">
              <a:solidFill>
                <a:srgbClr val="553333"/>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13802" y="1052817"/>
            <a:ext cx="3829050" cy="1709420"/>
          </a:xfrm>
          <a:custGeom>
            <a:avLst/>
            <a:gdLst/>
            <a:ahLst/>
            <a:cxnLst/>
            <a:rect l="l" t="t" r="r" b="b"/>
            <a:pathLst>
              <a:path w="3829050" h="1709420">
                <a:moveTo>
                  <a:pt x="3771728" y="1113"/>
                </a:moveTo>
                <a:lnTo>
                  <a:pt x="3161699" y="1113"/>
                </a:lnTo>
                <a:lnTo>
                  <a:pt x="3504061" y="0"/>
                </a:lnTo>
                <a:lnTo>
                  <a:pt x="3541386" y="0"/>
                </a:lnTo>
                <a:lnTo>
                  <a:pt x="3771728" y="1113"/>
                </a:lnTo>
                <a:close/>
              </a:path>
              <a:path w="3829050" h="1709420">
                <a:moveTo>
                  <a:pt x="131930" y="1691483"/>
                </a:moveTo>
                <a:lnTo>
                  <a:pt x="72818" y="1691483"/>
                </a:lnTo>
                <a:lnTo>
                  <a:pt x="0" y="1690800"/>
                </a:lnTo>
                <a:lnTo>
                  <a:pt x="6031" y="1690800"/>
                </a:lnTo>
                <a:lnTo>
                  <a:pt x="10158" y="879190"/>
                </a:lnTo>
                <a:lnTo>
                  <a:pt x="10586" y="828617"/>
                </a:lnTo>
                <a:lnTo>
                  <a:pt x="11365" y="726973"/>
                </a:lnTo>
                <a:lnTo>
                  <a:pt x="12053" y="626441"/>
                </a:lnTo>
                <a:lnTo>
                  <a:pt x="13282" y="427273"/>
                </a:lnTo>
                <a:lnTo>
                  <a:pt x="15024" y="35362"/>
                </a:lnTo>
                <a:lnTo>
                  <a:pt x="15178" y="556"/>
                </a:lnTo>
                <a:lnTo>
                  <a:pt x="42175" y="556"/>
                </a:lnTo>
                <a:lnTo>
                  <a:pt x="3828125" y="6265"/>
                </a:lnTo>
                <a:lnTo>
                  <a:pt x="3828067" y="22832"/>
                </a:lnTo>
                <a:lnTo>
                  <a:pt x="1853493" y="22832"/>
                </a:lnTo>
                <a:lnTo>
                  <a:pt x="1500741" y="26828"/>
                </a:lnTo>
                <a:lnTo>
                  <a:pt x="36262" y="26828"/>
                </a:lnTo>
                <a:lnTo>
                  <a:pt x="36159" y="115672"/>
                </a:lnTo>
                <a:lnTo>
                  <a:pt x="36046" y="213030"/>
                </a:lnTo>
                <a:lnTo>
                  <a:pt x="35973" y="275660"/>
                </a:lnTo>
                <a:lnTo>
                  <a:pt x="35879" y="356409"/>
                </a:lnTo>
                <a:lnTo>
                  <a:pt x="35756" y="427273"/>
                </a:lnTo>
                <a:lnTo>
                  <a:pt x="35049" y="626441"/>
                </a:lnTo>
                <a:lnTo>
                  <a:pt x="34455" y="771074"/>
                </a:lnTo>
                <a:lnTo>
                  <a:pt x="34202" y="821021"/>
                </a:lnTo>
                <a:lnTo>
                  <a:pt x="33920" y="870434"/>
                </a:lnTo>
                <a:lnTo>
                  <a:pt x="31832" y="1608276"/>
                </a:lnTo>
                <a:lnTo>
                  <a:pt x="31718" y="1648620"/>
                </a:lnTo>
                <a:lnTo>
                  <a:pt x="31689" y="1658975"/>
                </a:lnTo>
                <a:lnTo>
                  <a:pt x="1255812" y="1658975"/>
                </a:lnTo>
                <a:lnTo>
                  <a:pt x="1631501" y="1664683"/>
                </a:lnTo>
                <a:lnTo>
                  <a:pt x="2459165" y="1664683"/>
                </a:lnTo>
                <a:lnTo>
                  <a:pt x="2742364" y="1670391"/>
                </a:lnTo>
                <a:lnTo>
                  <a:pt x="2812400" y="1670937"/>
                </a:lnTo>
                <a:lnTo>
                  <a:pt x="3592901" y="1684453"/>
                </a:lnTo>
                <a:lnTo>
                  <a:pt x="3721928" y="1688629"/>
                </a:lnTo>
                <a:lnTo>
                  <a:pt x="3757646" y="1690300"/>
                </a:lnTo>
                <a:lnTo>
                  <a:pt x="390160" y="1690300"/>
                </a:lnTo>
                <a:lnTo>
                  <a:pt x="131930" y="1691483"/>
                </a:lnTo>
                <a:close/>
              </a:path>
              <a:path w="3829050" h="1709420">
                <a:moveTo>
                  <a:pt x="3828125" y="6265"/>
                </a:moveTo>
                <a:lnTo>
                  <a:pt x="1415417" y="6265"/>
                </a:lnTo>
                <a:lnTo>
                  <a:pt x="1617104" y="3964"/>
                </a:lnTo>
                <a:lnTo>
                  <a:pt x="2982207" y="1113"/>
                </a:lnTo>
                <a:lnTo>
                  <a:pt x="3772969" y="1113"/>
                </a:lnTo>
                <a:lnTo>
                  <a:pt x="3828128" y="1670"/>
                </a:lnTo>
                <a:lnTo>
                  <a:pt x="3828125" y="6265"/>
                </a:lnTo>
                <a:close/>
              </a:path>
              <a:path w="3829050" h="1709420">
                <a:moveTo>
                  <a:pt x="2409546" y="3964"/>
                </a:moveTo>
                <a:lnTo>
                  <a:pt x="1619012" y="3964"/>
                </a:lnTo>
                <a:lnTo>
                  <a:pt x="1820027" y="1670"/>
                </a:lnTo>
                <a:lnTo>
                  <a:pt x="2031089" y="1670"/>
                </a:lnTo>
                <a:lnTo>
                  <a:pt x="2409546" y="3964"/>
                </a:lnTo>
                <a:close/>
              </a:path>
              <a:path w="3829050" h="1709420">
                <a:moveTo>
                  <a:pt x="2621363" y="26828"/>
                </a:moveTo>
                <a:lnTo>
                  <a:pt x="2431594" y="26828"/>
                </a:lnTo>
                <a:lnTo>
                  <a:pt x="2368424" y="26493"/>
                </a:lnTo>
                <a:lnTo>
                  <a:pt x="2084728" y="23737"/>
                </a:lnTo>
                <a:lnTo>
                  <a:pt x="2031476" y="23258"/>
                </a:lnTo>
                <a:lnTo>
                  <a:pt x="1878527" y="22832"/>
                </a:lnTo>
                <a:lnTo>
                  <a:pt x="3828067" y="22832"/>
                </a:lnTo>
                <a:lnTo>
                  <a:pt x="3828055" y="26247"/>
                </a:lnTo>
                <a:lnTo>
                  <a:pt x="2816693" y="26247"/>
                </a:lnTo>
                <a:lnTo>
                  <a:pt x="2621363" y="26828"/>
                </a:lnTo>
                <a:close/>
              </a:path>
              <a:path w="3829050" h="1709420">
                <a:moveTo>
                  <a:pt x="3818646" y="1678466"/>
                </a:moveTo>
                <a:lnTo>
                  <a:pt x="3813044" y="1608276"/>
                </a:lnTo>
                <a:lnTo>
                  <a:pt x="3811618" y="1556089"/>
                </a:lnTo>
                <a:lnTo>
                  <a:pt x="3810370" y="1485306"/>
                </a:lnTo>
                <a:lnTo>
                  <a:pt x="3810286" y="1479826"/>
                </a:lnTo>
                <a:lnTo>
                  <a:pt x="3809812" y="1440795"/>
                </a:lnTo>
                <a:lnTo>
                  <a:pt x="3809320" y="1392021"/>
                </a:lnTo>
                <a:lnTo>
                  <a:pt x="3808878" y="1339055"/>
                </a:lnTo>
                <a:lnTo>
                  <a:pt x="3808469" y="1281971"/>
                </a:lnTo>
                <a:lnTo>
                  <a:pt x="3807797" y="1175354"/>
                </a:lnTo>
                <a:lnTo>
                  <a:pt x="3807598" y="1128456"/>
                </a:lnTo>
                <a:lnTo>
                  <a:pt x="3807275" y="1028532"/>
                </a:lnTo>
                <a:lnTo>
                  <a:pt x="3807045" y="975114"/>
                </a:lnTo>
                <a:lnTo>
                  <a:pt x="3806076" y="778398"/>
                </a:lnTo>
                <a:lnTo>
                  <a:pt x="3805566" y="669957"/>
                </a:lnTo>
                <a:lnTo>
                  <a:pt x="3804754" y="515067"/>
                </a:lnTo>
                <a:lnTo>
                  <a:pt x="3804652" y="213030"/>
                </a:lnTo>
                <a:lnTo>
                  <a:pt x="3804814" y="184469"/>
                </a:lnTo>
                <a:lnTo>
                  <a:pt x="3804869" y="138735"/>
                </a:lnTo>
                <a:lnTo>
                  <a:pt x="3805002" y="115672"/>
                </a:lnTo>
                <a:lnTo>
                  <a:pt x="3805260" y="92582"/>
                </a:lnTo>
                <a:lnTo>
                  <a:pt x="3805260" y="35362"/>
                </a:lnTo>
                <a:lnTo>
                  <a:pt x="3805706" y="29654"/>
                </a:lnTo>
                <a:lnTo>
                  <a:pt x="3785068" y="29654"/>
                </a:lnTo>
                <a:lnTo>
                  <a:pt x="3747140" y="29097"/>
                </a:lnTo>
                <a:lnTo>
                  <a:pt x="3150710" y="26828"/>
                </a:lnTo>
                <a:lnTo>
                  <a:pt x="2977958" y="26247"/>
                </a:lnTo>
                <a:lnTo>
                  <a:pt x="3828055" y="26247"/>
                </a:lnTo>
                <a:lnTo>
                  <a:pt x="3827822" y="92582"/>
                </a:lnTo>
                <a:lnTo>
                  <a:pt x="3827534" y="184469"/>
                </a:lnTo>
                <a:lnTo>
                  <a:pt x="3827408" y="230195"/>
                </a:lnTo>
                <a:lnTo>
                  <a:pt x="3827321" y="275660"/>
                </a:lnTo>
                <a:lnTo>
                  <a:pt x="3827236" y="356409"/>
                </a:lnTo>
                <a:lnTo>
                  <a:pt x="3828957" y="771074"/>
                </a:lnTo>
                <a:lnTo>
                  <a:pt x="3829018" y="975114"/>
                </a:lnTo>
                <a:lnTo>
                  <a:pt x="3828809" y="1026161"/>
                </a:lnTo>
                <a:lnTo>
                  <a:pt x="3828362" y="1171549"/>
                </a:lnTo>
                <a:lnTo>
                  <a:pt x="3828128" y="1220842"/>
                </a:lnTo>
                <a:lnTo>
                  <a:pt x="3827775" y="1276966"/>
                </a:lnTo>
                <a:lnTo>
                  <a:pt x="3827377" y="1333766"/>
                </a:lnTo>
                <a:lnTo>
                  <a:pt x="3826947" y="1386564"/>
                </a:lnTo>
                <a:lnTo>
                  <a:pt x="3826467" y="1435279"/>
                </a:lnTo>
                <a:lnTo>
                  <a:pt x="3825919" y="1479826"/>
                </a:lnTo>
                <a:lnTo>
                  <a:pt x="3825288" y="1520124"/>
                </a:lnTo>
                <a:lnTo>
                  <a:pt x="3825201" y="1525478"/>
                </a:lnTo>
                <a:lnTo>
                  <a:pt x="3823430" y="1608276"/>
                </a:lnTo>
                <a:lnTo>
                  <a:pt x="3823352" y="1611920"/>
                </a:lnTo>
                <a:lnTo>
                  <a:pt x="3822130" y="1646340"/>
                </a:lnTo>
                <a:lnTo>
                  <a:pt x="3822049" y="1648620"/>
                </a:lnTo>
                <a:lnTo>
                  <a:pt x="3820610" y="1669277"/>
                </a:lnTo>
                <a:lnTo>
                  <a:pt x="3820494" y="1670937"/>
                </a:lnTo>
                <a:lnTo>
                  <a:pt x="3818681" y="1678327"/>
                </a:lnTo>
                <a:lnTo>
                  <a:pt x="3818646" y="1678466"/>
                </a:lnTo>
                <a:close/>
              </a:path>
              <a:path w="3829050" h="1709420">
                <a:moveTo>
                  <a:pt x="1447880" y="27426"/>
                </a:moveTo>
                <a:lnTo>
                  <a:pt x="819378" y="27426"/>
                </a:lnTo>
                <a:lnTo>
                  <a:pt x="7170" y="26828"/>
                </a:lnTo>
                <a:lnTo>
                  <a:pt x="1500741" y="26828"/>
                </a:lnTo>
                <a:lnTo>
                  <a:pt x="1447880" y="27426"/>
                </a:lnTo>
                <a:close/>
              </a:path>
              <a:path w="3829050" h="1709420">
                <a:moveTo>
                  <a:pt x="692642" y="1655964"/>
                </a:moveTo>
                <a:lnTo>
                  <a:pt x="430756" y="1655964"/>
                </a:lnTo>
                <a:lnTo>
                  <a:pt x="535508" y="1655494"/>
                </a:lnTo>
                <a:lnTo>
                  <a:pt x="559455" y="1655494"/>
                </a:lnTo>
                <a:lnTo>
                  <a:pt x="692642" y="1655964"/>
                </a:lnTo>
                <a:close/>
              </a:path>
              <a:path w="3829050" h="1709420">
                <a:moveTo>
                  <a:pt x="1255812" y="1658975"/>
                </a:moveTo>
                <a:lnTo>
                  <a:pt x="65044" y="1658975"/>
                </a:lnTo>
                <a:lnTo>
                  <a:pt x="230960" y="1657861"/>
                </a:lnTo>
                <a:lnTo>
                  <a:pt x="229920" y="1657861"/>
                </a:lnTo>
                <a:lnTo>
                  <a:pt x="396670" y="1655964"/>
                </a:lnTo>
                <a:lnTo>
                  <a:pt x="694071" y="1655964"/>
                </a:lnTo>
                <a:lnTo>
                  <a:pt x="1255812" y="1658975"/>
                </a:lnTo>
                <a:close/>
              </a:path>
              <a:path w="3829050" h="1709420">
                <a:moveTo>
                  <a:pt x="2459165" y="1664683"/>
                </a:moveTo>
                <a:lnTo>
                  <a:pt x="1752313" y="1664683"/>
                </a:lnTo>
                <a:lnTo>
                  <a:pt x="1972211" y="1662214"/>
                </a:lnTo>
                <a:lnTo>
                  <a:pt x="2116652" y="1660645"/>
                </a:lnTo>
                <a:lnTo>
                  <a:pt x="2160300" y="1660645"/>
                </a:lnTo>
                <a:lnTo>
                  <a:pt x="2231012" y="1661015"/>
                </a:lnTo>
                <a:lnTo>
                  <a:pt x="2291317" y="1661592"/>
                </a:lnTo>
                <a:lnTo>
                  <a:pt x="2459165" y="1664683"/>
                </a:lnTo>
                <a:close/>
              </a:path>
              <a:path w="3829050" h="1709420">
                <a:moveTo>
                  <a:pt x="1806398" y="1703214"/>
                </a:moveTo>
                <a:lnTo>
                  <a:pt x="1670966" y="1703214"/>
                </a:lnTo>
                <a:lnTo>
                  <a:pt x="1514632" y="1701072"/>
                </a:lnTo>
                <a:lnTo>
                  <a:pt x="1171214" y="1694858"/>
                </a:lnTo>
                <a:lnTo>
                  <a:pt x="705541" y="1691483"/>
                </a:lnTo>
                <a:lnTo>
                  <a:pt x="564029" y="1690300"/>
                </a:lnTo>
                <a:lnTo>
                  <a:pt x="3757646" y="1690300"/>
                </a:lnTo>
                <a:lnTo>
                  <a:pt x="3768342" y="1690800"/>
                </a:lnTo>
                <a:lnTo>
                  <a:pt x="3802081" y="1692945"/>
                </a:lnTo>
                <a:lnTo>
                  <a:pt x="3822516" y="1695090"/>
                </a:lnTo>
                <a:lnTo>
                  <a:pt x="3829021" y="1697261"/>
                </a:lnTo>
                <a:lnTo>
                  <a:pt x="3821306" y="1698934"/>
                </a:lnTo>
                <a:lnTo>
                  <a:pt x="3801843" y="1700463"/>
                </a:lnTo>
                <a:lnTo>
                  <a:pt x="2142829" y="1700463"/>
                </a:lnTo>
                <a:lnTo>
                  <a:pt x="1806398" y="1703214"/>
                </a:lnTo>
                <a:close/>
              </a:path>
              <a:path w="3829050" h="1709420">
                <a:moveTo>
                  <a:pt x="3320589" y="1709234"/>
                </a:moveTo>
                <a:lnTo>
                  <a:pt x="2938700" y="1709234"/>
                </a:lnTo>
                <a:lnTo>
                  <a:pt x="2799592" y="1708677"/>
                </a:lnTo>
                <a:lnTo>
                  <a:pt x="2632657" y="1708057"/>
                </a:lnTo>
                <a:lnTo>
                  <a:pt x="2637477" y="1708057"/>
                </a:lnTo>
                <a:lnTo>
                  <a:pt x="2321366" y="1702332"/>
                </a:lnTo>
                <a:lnTo>
                  <a:pt x="2322184" y="1702332"/>
                </a:lnTo>
                <a:lnTo>
                  <a:pt x="2200841" y="1700463"/>
                </a:lnTo>
                <a:lnTo>
                  <a:pt x="3803022" y="1700463"/>
                </a:lnTo>
                <a:lnTo>
                  <a:pt x="3765173" y="1702332"/>
                </a:lnTo>
                <a:lnTo>
                  <a:pt x="3717800" y="1704083"/>
                </a:lnTo>
                <a:lnTo>
                  <a:pt x="3535882" y="1707378"/>
                </a:lnTo>
                <a:lnTo>
                  <a:pt x="3536499" y="1707378"/>
                </a:lnTo>
                <a:lnTo>
                  <a:pt x="3320589" y="1709234"/>
                </a:lnTo>
                <a:close/>
              </a:path>
            </a:pathLst>
          </a:custGeom>
          <a:solidFill>
            <a:srgbClr val="5D3D1C"/>
          </a:solidFill>
        </p:spPr>
        <p:txBody>
          <a:bodyPr wrap="square" lIns="0" tIns="0" rIns="0" bIns="0" rtlCol="0"/>
          <a:lstStyle/>
          <a:p>
            <a:endParaRPr/>
          </a:p>
        </p:txBody>
      </p:sp>
      <p:grpSp>
        <p:nvGrpSpPr>
          <p:cNvPr id="3" name="object 3"/>
          <p:cNvGrpSpPr/>
          <p:nvPr/>
        </p:nvGrpSpPr>
        <p:grpSpPr>
          <a:xfrm>
            <a:off x="0" y="0"/>
            <a:ext cx="3932554" cy="5143500"/>
            <a:chOff x="0" y="0"/>
            <a:chExt cx="3932554" cy="5143500"/>
          </a:xfrm>
        </p:grpSpPr>
        <p:pic>
          <p:nvPicPr>
            <p:cNvPr id="4" name="object 4"/>
            <p:cNvPicPr/>
            <p:nvPr/>
          </p:nvPicPr>
          <p:blipFill>
            <a:blip r:embed="rId2" cstate="print"/>
            <a:stretch>
              <a:fillRect/>
            </a:stretch>
          </p:blipFill>
          <p:spPr>
            <a:xfrm>
              <a:off x="0" y="0"/>
              <a:ext cx="3932099" cy="5143499"/>
            </a:xfrm>
            <a:prstGeom prst="rect">
              <a:avLst/>
            </a:prstGeom>
          </p:spPr>
        </p:pic>
        <p:pic>
          <p:nvPicPr>
            <p:cNvPr id="5" name="object 5"/>
            <p:cNvPicPr/>
            <p:nvPr/>
          </p:nvPicPr>
          <p:blipFill>
            <a:blip r:embed="rId3" cstate="print"/>
            <a:stretch>
              <a:fillRect/>
            </a:stretch>
          </p:blipFill>
          <p:spPr>
            <a:xfrm>
              <a:off x="276949" y="432370"/>
              <a:ext cx="2876992" cy="2076229"/>
            </a:xfrm>
            <a:prstGeom prst="rect">
              <a:avLst/>
            </a:prstGeom>
          </p:spPr>
        </p:pic>
        <p:sp>
          <p:nvSpPr>
            <p:cNvPr id="6" name="object 6"/>
            <p:cNvSpPr/>
            <p:nvPr/>
          </p:nvSpPr>
          <p:spPr>
            <a:xfrm>
              <a:off x="262662" y="418082"/>
              <a:ext cx="2905760" cy="2105025"/>
            </a:xfrm>
            <a:custGeom>
              <a:avLst/>
              <a:gdLst/>
              <a:ahLst/>
              <a:cxnLst/>
              <a:rect l="l" t="t" r="r" b="b"/>
              <a:pathLst>
                <a:path w="2905760" h="2105025">
                  <a:moveTo>
                    <a:pt x="0" y="0"/>
                  </a:moveTo>
                  <a:lnTo>
                    <a:pt x="2905567" y="0"/>
                  </a:lnTo>
                  <a:lnTo>
                    <a:pt x="2905567" y="2104804"/>
                  </a:lnTo>
                  <a:lnTo>
                    <a:pt x="0" y="2104804"/>
                  </a:lnTo>
                  <a:lnTo>
                    <a:pt x="0" y="0"/>
                  </a:lnTo>
                  <a:close/>
                </a:path>
              </a:pathLst>
            </a:custGeom>
            <a:ln w="28574">
              <a:solidFill>
                <a:srgbClr val="482400"/>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176573" y="2941000"/>
              <a:ext cx="2603027" cy="1952275"/>
            </a:xfrm>
            <a:prstGeom prst="rect">
              <a:avLst/>
            </a:prstGeom>
          </p:spPr>
        </p:pic>
        <p:sp>
          <p:nvSpPr>
            <p:cNvPr id="8" name="object 8"/>
            <p:cNvSpPr/>
            <p:nvPr/>
          </p:nvSpPr>
          <p:spPr>
            <a:xfrm>
              <a:off x="1162285" y="2926712"/>
              <a:ext cx="2632075" cy="1981200"/>
            </a:xfrm>
            <a:custGeom>
              <a:avLst/>
              <a:gdLst/>
              <a:ahLst/>
              <a:cxnLst/>
              <a:rect l="l" t="t" r="r" b="b"/>
              <a:pathLst>
                <a:path w="2632075" h="1981200">
                  <a:moveTo>
                    <a:pt x="0" y="0"/>
                  </a:moveTo>
                  <a:lnTo>
                    <a:pt x="2631602" y="0"/>
                  </a:lnTo>
                  <a:lnTo>
                    <a:pt x="2631602" y="1980850"/>
                  </a:lnTo>
                  <a:lnTo>
                    <a:pt x="0" y="1980850"/>
                  </a:lnTo>
                  <a:lnTo>
                    <a:pt x="0" y="0"/>
                  </a:lnTo>
                  <a:close/>
                </a:path>
              </a:pathLst>
            </a:custGeom>
            <a:ln w="28574">
              <a:solidFill>
                <a:srgbClr val="482400"/>
              </a:solidFill>
            </a:ln>
          </p:spPr>
          <p:txBody>
            <a:bodyPr wrap="square" lIns="0" tIns="0" rIns="0" bIns="0" rtlCol="0"/>
            <a:lstStyle/>
            <a:p>
              <a:endParaRPr/>
            </a:p>
          </p:txBody>
        </p:sp>
      </p:grpSp>
      <p:sp>
        <p:nvSpPr>
          <p:cNvPr id="9" name="object 9"/>
          <p:cNvSpPr txBox="1">
            <a:spLocks noGrp="1"/>
          </p:cNvSpPr>
          <p:nvPr>
            <p:ph type="title"/>
          </p:nvPr>
        </p:nvSpPr>
        <p:spPr>
          <a:xfrm>
            <a:off x="5368441" y="1185559"/>
            <a:ext cx="2126615" cy="1397000"/>
          </a:xfrm>
          <a:prstGeom prst="rect">
            <a:avLst/>
          </a:prstGeom>
        </p:spPr>
        <p:txBody>
          <a:bodyPr vert="horz" wrap="square" lIns="0" tIns="12700" rIns="0" bIns="0" rtlCol="0">
            <a:spAutoFit/>
          </a:bodyPr>
          <a:lstStyle/>
          <a:p>
            <a:pPr marL="12065" marR="5080" algn="ctr">
              <a:lnSpc>
                <a:spcPct val="100000"/>
              </a:lnSpc>
              <a:spcBef>
                <a:spcPts val="100"/>
              </a:spcBef>
            </a:pPr>
            <a:r>
              <a:rPr spc="-40" dirty="0"/>
              <a:t>CATAPULTA, </a:t>
            </a:r>
            <a:r>
              <a:rPr spc="70" dirty="0"/>
              <a:t>ONAGRO</a:t>
            </a:r>
            <a:r>
              <a:rPr spc="-260" dirty="0"/>
              <a:t> </a:t>
            </a:r>
            <a:r>
              <a:rPr spc="85" dirty="0"/>
              <a:t>Y </a:t>
            </a:r>
            <a:r>
              <a:rPr spc="204" dirty="0"/>
              <a:t>BOMBARDA</a:t>
            </a:r>
          </a:p>
        </p:txBody>
      </p:sp>
      <p:sp>
        <p:nvSpPr>
          <p:cNvPr id="10" name="object 10"/>
          <p:cNvSpPr/>
          <p:nvPr/>
        </p:nvSpPr>
        <p:spPr>
          <a:xfrm>
            <a:off x="4009417" y="0"/>
            <a:ext cx="67945" cy="5143500"/>
          </a:xfrm>
          <a:custGeom>
            <a:avLst/>
            <a:gdLst/>
            <a:ahLst/>
            <a:cxnLst/>
            <a:rect l="l" t="t" r="r" b="b"/>
            <a:pathLst>
              <a:path w="67945" h="5143500">
                <a:moveTo>
                  <a:pt x="29393" y="5143499"/>
                </a:moveTo>
                <a:lnTo>
                  <a:pt x="8952" y="5143499"/>
                </a:lnTo>
                <a:lnTo>
                  <a:pt x="6886" y="5102118"/>
                </a:lnTo>
                <a:lnTo>
                  <a:pt x="6811" y="5100600"/>
                </a:lnTo>
                <a:lnTo>
                  <a:pt x="4961" y="5021835"/>
                </a:lnTo>
                <a:lnTo>
                  <a:pt x="4101" y="4973989"/>
                </a:lnTo>
                <a:lnTo>
                  <a:pt x="3708" y="4921770"/>
                </a:lnTo>
                <a:lnTo>
                  <a:pt x="2202" y="4838692"/>
                </a:lnTo>
                <a:lnTo>
                  <a:pt x="1720" y="4808320"/>
                </a:lnTo>
                <a:lnTo>
                  <a:pt x="917" y="4776223"/>
                </a:lnTo>
                <a:lnTo>
                  <a:pt x="344" y="4742933"/>
                </a:lnTo>
                <a:lnTo>
                  <a:pt x="0" y="4708225"/>
                </a:lnTo>
                <a:lnTo>
                  <a:pt x="9" y="4633524"/>
                </a:lnTo>
                <a:lnTo>
                  <a:pt x="329" y="4598178"/>
                </a:lnTo>
                <a:lnTo>
                  <a:pt x="864" y="4561497"/>
                </a:lnTo>
                <a:lnTo>
                  <a:pt x="917" y="4557954"/>
                </a:lnTo>
                <a:lnTo>
                  <a:pt x="1628" y="4523561"/>
                </a:lnTo>
                <a:lnTo>
                  <a:pt x="1720" y="4519136"/>
                </a:lnTo>
                <a:lnTo>
                  <a:pt x="2706" y="4480483"/>
                </a:lnTo>
                <a:lnTo>
                  <a:pt x="3520" y="4442157"/>
                </a:lnTo>
                <a:lnTo>
                  <a:pt x="4106" y="4401841"/>
                </a:lnTo>
                <a:lnTo>
                  <a:pt x="4319" y="4361428"/>
                </a:lnTo>
                <a:lnTo>
                  <a:pt x="4682" y="4319225"/>
                </a:lnTo>
                <a:lnTo>
                  <a:pt x="5179" y="4232673"/>
                </a:lnTo>
                <a:lnTo>
                  <a:pt x="5542" y="4188284"/>
                </a:lnTo>
                <a:lnTo>
                  <a:pt x="5618" y="4143001"/>
                </a:lnTo>
                <a:lnTo>
                  <a:pt x="5800" y="4120248"/>
                </a:lnTo>
                <a:lnTo>
                  <a:pt x="6154" y="4097394"/>
                </a:lnTo>
                <a:lnTo>
                  <a:pt x="6102" y="3992904"/>
                </a:lnTo>
                <a:lnTo>
                  <a:pt x="5972" y="3959115"/>
                </a:lnTo>
                <a:lnTo>
                  <a:pt x="5618" y="3910906"/>
                </a:lnTo>
                <a:lnTo>
                  <a:pt x="5380" y="3861624"/>
                </a:lnTo>
                <a:lnTo>
                  <a:pt x="5417" y="3849956"/>
                </a:lnTo>
                <a:lnTo>
                  <a:pt x="5542" y="3811340"/>
                </a:lnTo>
                <a:lnTo>
                  <a:pt x="5934" y="3760594"/>
                </a:lnTo>
                <a:lnTo>
                  <a:pt x="6842" y="3710101"/>
                </a:lnTo>
                <a:lnTo>
                  <a:pt x="7864" y="3659953"/>
                </a:lnTo>
                <a:lnTo>
                  <a:pt x="8600" y="3610239"/>
                </a:lnTo>
                <a:lnTo>
                  <a:pt x="9128" y="3585319"/>
                </a:lnTo>
                <a:lnTo>
                  <a:pt x="9498" y="3560490"/>
                </a:lnTo>
                <a:lnTo>
                  <a:pt x="9611" y="3535843"/>
                </a:lnTo>
                <a:lnTo>
                  <a:pt x="9212" y="3494629"/>
                </a:lnTo>
                <a:lnTo>
                  <a:pt x="9140" y="3487195"/>
                </a:lnTo>
                <a:lnTo>
                  <a:pt x="8712" y="3467527"/>
                </a:lnTo>
                <a:lnTo>
                  <a:pt x="8600" y="3462354"/>
                </a:lnTo>
                <a:lnTo>
                  <a:pt x="8042" y="3440779"/>
                </a:lnTo>
                <a:lnTo>
                  <a:pt x="7445" y="3414374"/>
                </a:lnTo>
                <a:lnTo>
                  <a:pt x="7377" y="3411296"/>
                </a:lnTo>
                <a:lnTo>
                  <a:pt x="6585" y="3388304"/>
                </a:lnTo>
                <a:lnTo>
                  <a:pt x="6479" y="3385221"/>
                </a:lnTo>
                <a:lnTo>
                  <a:pt x="5814" y="3362810"/>
                </a:lnTo>
                <a:lnTo>
                  <a:pt x="5695" y="3358781"/>
                </a:lnTo>
                <a:lnTo>
                  <a:pt x="5256" y="3337529"/>
                </a:lnTo>
                <a:lnTo>
                  <a:pt x="5141" y="3331936"/>
                </a:lnTo>
                <a:lnTo>
                  <a:pt x="4775" y="3287807"/>
                </a:lnTo>
                <a:lnTo>
                  <a:pt x="4701" y="3249594"/>
                </a:lnTo>
                <a:lnTo>
                  <a:pt x="4845" y="3223010"/>
                </a:lnTo>
                <a:lnTo>
                  <a:pt x="4931" y="3196486"/>
                </a:lnTo>
                <a:lnTo>
                  <a:pt x="5007" y="2499714"/>
                </a:lnTo>
                <a:lnTo>
                  <a:pt x="5189" y="2451785"/>
                </a:lnTo>
                <a:lnTo>
                  <a:pt x="5542" y="2404169"/>
                </a:lnTo>
                <a:lnTo>
                  <a:pt x="6106" y="2355712"/>
                </a:lnTo>
                <a:lnTo>
                  <a:pt x="6842" y="2308125"/>
                </a:lnTo>
                <a:lnTo>
                  <a:pt x="7692" y="2261388"/>
                </a:lnTo>
                <a:lnTo>
                  <a:pt x="8600" y="2215481"/>
                </a:lnTo>
                <a:lnTo>
                  <a:pt x="9147" y="2163238"/>
                </a:lnTo>
                <a:lnTo>
                  <a:pt x="9624" y="2111363"/>
                </a:lnTo>
                <a:lnTo>
                  <a:pt x="10880" y="1958324"/>
                </a:lnTo>
                <a:lnTo>
                  <a:pt x="11320" y="1908299"/>
                </a:lnTo>
                <a:lnTo>
                  <a:pt x="11811" y="1858831"/>
                </a:lnTo>
                <a:lnTo>
                  <a:pt x="11600" y="1818583"/>
                </a:lnTo>
                <a:lnTo>
                  <a:pt x="11046" y="1777535"/>
                </a:lnTo>
                <a:lnTo>
                  <a:pt x="10263" y="1735738"/>
                </a:lnTo>
                <a:lnTo>
                  <a:pt x="8923" y="1671796"/>
                </a:lnTo>
                <a:lnTo>
                  <a:pt x="8696" y="1650066"/>
                </a:lnTo>
                <a:lnTo>
                  <a:pt x="8696" y="1565491"/>
                </a:lnTo>
                <a:lnTo>
                  <a:pt x="8923" y="1545379"/>
                </a:lnTo>
                <a:lnTo>
                  <a:pt x="9365" y="1525389"/>
                </a:lnTo>
                <a:lnTo>
                  <a:pt x="9728" y="1486227"/>
                </a:lnTo>
                <a:lnTo>
                  <a:pt x="10220" y="1410843"/>
                </a:lnTo>
                <a:lnTo>
                  <a:pt x="10575" y="1374266"/>
                </a:lnTo>
                <a:lnTo>
                  <a:pt x="10664" y="1335892"/>
                </a:lnTo>
                <a:lnTo>
                  <a:pt x="10846" y="1317565"/>
                </a:lnTo>
                <a:lnTo>
                  <a:pt x="11086" y="1305249"/>
                </a:lnTo>
                <a:lnTo>
                  <a:pt x="11199" y="1299460"/>
                </a:lnTo>
                <a:lnTo>
                  <a:pt x="11400" y="1280113"/>
                </a:lnTo>
                <a:lnTo>
                  <a:pt x="11887" y="1261261"/>
                </a:lnTo>
                <a:lnTo>
                  <a:pt x="12493" y="1242789"/>
                </a:lnTo>
                <a:lnTo>
                  <a:pt x="13034" y="1225086"/>
                </a:lnTo>
                <a:lnTo>
                  <a:pt x="15208" y="1171115"/>
                </a:lnTo>
                <a:lnTo>
                  <a:pt x="17029" y="1121611"/>
                </a:lnTo>
                <a:lnTo>
                  <a:pt x="18329" y="1076143"/>
                </a:lnTo>
                <a:lnTo>
                  <a:pt x="18939" y="1034281"/>
                </a:lnTo>
                <a:lnTo>
                  <a:pt x="18691" y="995595"/>
                </a:lnTo>
                <a:lnTo>
                  <a:pt x="17568" y="947226"/>
                </a:lnTo>
                <a:lnTo>
                  <a:pt x="16245" y="899605"/>
                </a:lnTo>
                <a:lnTo>
                  <a:pt x="15036" y="853482"/>
                </a:lnTo>
                <a:lnTo>
                  <a:pt x="14257" y="809606"/>
                </a:lnTo>
                <a:lnTo>
                  <a:pt x="14233" y="768302"/>
                </a:lnTo>
                <a:lnTo>
                  <a:pt x="14869" y="732412"/>
                </a:lnTo>
                <a:lnTo>
                  <a:pt x="15848" y="702330"/>
                </a:lnTo>
                <a:lnTo>
                  <a:pt x="16856" y="678453"/>
                </a:lnTo>
                <a:lnTo>
                  <a:pt x="18447" y="635639"/>
                </a:lnTo>
                <a:lnTo>
                  <a:pt x="20297" y="595497"/>
                </a:lnTo>
                <a:lnTo>
                  <a:pt x="22146" y="557865"/>
                </a:lnTo>
                <a:lnTo>
                  <a:pt x="23737" y="522580"/>
                </a:lnTo>
                <a:lnTo>
                  <a:pt x="24100" y="514015"/>
                </a:lnTo>
                <a:lnTo>
                  <a:pt x="24597" y="497412"/>
                </a:lnTo>
                <a:lnTo>
                  <a:pt x="24960" y="489333"/>
                </a:lnTo>
                <a:lnTo>
                  <a:pt x="25055" y="480099"/>
                </a:lnTo>
                <a:lnTo>
                  <a:pt x="25476" y="461994"/>
                </a:lnTo>
                <a:lnTo>
                  <a:pt x="25571" y="453063"/>
                </a:lnTo>
                <a:lnTo>
                  <a:pt x="27012" y="399555"/>
                </a:lnTo>
                <a:lnTo>
                  <a:pt x="29405" y="328544"/>
                </a:lnTo>
                <a:lnTo>
                  <a:pt x="31243" y="277779"/>
                </a:lnTo>
                <a:lnTo>
                  <a:pt x="36274" y="143369"/>
                </a:lnTo>
                <a:lnTo>
                  <a:pt x="40612" y="54505"/>
                </a:lnTo>
                <a:lnTo>
                  <a:pt x="44293" y="0"/>
                </a:lnTo>
                <a:lnTo>
                  <a:pt x="62287" y="0"/>
                </a:lnTo>
                <a:lnTo>
                  <a:pt x="64801" y="57587"/>
                </a:lnTo>
                <a:lnTo>
                  <a:pt x="66898" y="143369"/>
                </a:lnTo>
                <a:lnTo>
                  <a:pt x="67006" y="147795"/>
                </a:lnTo>
                <a:lnTo>
                  <a:pt x="67539" y="190045"/>
                </a:lnTo>
                <a:lnTo>
                  <a:pt x="67541" y="423972"/>
                </a:lnTo>
                <a:lnTo>
                  <a:pt x="67359" y="441935"/>
                </a:lnTo>
                <a:lnTo>
                  <a:pt x="67006" y="460080"/>
                </a:lnTo>
                <a:lnTo>
                  <a:pt x="66929" y="519396"/>
                </a:lnTo>
                <a:lnTo>
                  <a:pt x="64889" y="582542"/>
                </a:lnTo>
                <a:lnTo>
                  <a:pt x="63183" y="623549"/>
                </a:lnTo>
                <a:lnTo>
                  <a:pt x="61363" y="663565"/>
                </a:lnTo>
                <a:lnTo>
                  <a:pt x="59518" y="702330"/>
                </a:lnTo>
                <a:lnTo>
                  <a:pt x="58291" y="746579"/>
                </a:lnTo>
                <a:lnTo>
                  <a:pt x="57860" y="768302"/>
                </a:lnTo>
                <a:lnTo>
                  <a:pt x="57751" y="773776"/>
                </a:lnTo>
                <a:lnTo>
                  <a:pt x="57526" y="804748"/>
                </a:lnTo>
                <a:lnTo>
                  <a:pt x="57942" y="841274"/>
                </a:lnTo>
                <a:lnTo>
                  <a:pt x="58902" y="883548"/>
                </a:lnTo>
                <a:lnTo>
                  <a:pt x="59977" y="932137"/>
                </a:lnTo>
                <a:lnTo>
                  <a:pt x="60737" y="987607"/>
                </a:lnTo>
                <a:lnTo>
                  <a:pt x="60708" y="1018177"/>
                </a:lnTo>
                <a:lnTo>
                  <a:pt x="60607" y="1034281"/>
                </a:lnTo>
                <a:lnTo>
                  <a:pt x="60508" y="1050175"/>
                </a:lnTo>
                <a:lnTo>
                  <a:pt x="60073" y="1076143"/>
                </a:lnTo>
                <a:lnTo>
                  <a:pt x="59963" y="1082678"/>
                </a:lnTo>
                <a:lnTo>
                  <a:pt x="58902" y="1114766"/>
                </a:lnTo>
                <a:lnTo>
                  <a:pt x="57438" y="1146610"/>
                </a:lnTo>
                <a:lnTo>
                  <a:pt x="56017" y="1178778"/>
                </a:lnTo>
                <a:lnTo>
                  <a:pt x="53245" y="1242789"/>
                </a:lnTo>
                <a:lnTo>
                  <a:pt x="51124" y="1305249"/>
                </a:lnTo>
                <a:lnTo>
                  <a:pt x="50052" y="1372971"/>
                </a:lnTo>
                <a:lnTo>
                  <a:pt x="49491" y="1410129"/>
                </a:lnTo>
                <a:lnTo>
                  <a:pt x="48142" y="1485898"/>
                </a:lnTo>
                <a:lnTo>
                  <a:pt x="47588" y="1524418"/>
                </a:lnTo>
                <a:lnTo>
                  <a:pt x="47225" y="1544079"/>
                </a:lnTo>
                <a:lnTo>
                  <a:pt x="46728" y="1583482"/>
                </a:lnTo>
                <a:lnTo>
                  <a:pt x="46365" y="1603325"/>
                </a:lnTo>
                <a:lnTo>
                  <a:pt x="46365" y="1678563"/>
                </a:lnTo>
                <a:lnTo>
                  <a:pt x="46642" y="1718970"/>
                </a:lnTo>
                <a:lnTo>
                  <a:pt x="47206" y="1761046"/>
                </a:lnTo>
                <a:lnTo>
                  <a:pt x="47655" y="1804843"/>
                </a:lnTo>
                <a:lnTo>
                  <a:pt x="47588" y="1850411"/>
                </a:lnTo>
                <a:lnTo>
                  <a:pt x="46952" y="1901682"/>
                </a:lnTo>
                <a:lnTo>
                  <a:pt x="46131" y="1952405"/>
                </a:lnTo>
                <a:lnTo>
                  <a:pt x="45185" y="2002972"/>
                </a:lnTo>
                <a:lnTo>
                  <a:pt x="43151" y="2105198"/>
                </a:lnTo>
                <a:lnTo>
                  <a:pt x="42180" y="2157639"/>
                </a:lnTo>
                <a:lnTo>
                  <a:pt x="41320" y="2211487"/>
                </a:lnTo>
                <a:lnTo>
                  <a:pt x="40283" y="2258454"/>
                </a:lnTo>
                <a:lnTo>
                  <a:pt x="37922" y="2351293"/>
                </a:lnTo>
                <a:lnTo>
                  <a:pt x="36886" y="2397045"/>
                </a:lnTo>
                <a:lnTo>
                  <a:pt x="36331" y="2443689"/>
                </a:lnTo>
                <a:lnTo>
                  <a:pt x="34993" y="2537868"/>
                </a:lnTo>
                <a:lnTo>
                  <a:pt x="34439" y="2585301"/>
                </a:lnTo>
                <a:lnTo>
                  <a:pt x="33753" y="2633051"/>
                </a:lnTo>
                <a:lnTo>
                  <a:pt x="33166" y="2680989"/>
                </a:lnTo>
                <a:lnTo>
                  <a:pt x="32646" y="2729082"/>
                </a:lnTo>
                <a:lnTo>
                  <a:pt x="31192" y="2873944"/>
                </a:lnTo>
                <a:lnTo>
                  <a:pt x="30641" y="2922313"/>
                </a:lnTo>
                <a:lnTo>
                  <a:pt x="30005" y="2970665"/>
                </a:lnTo>
                <a:lnTo>
                  <a:pt x="29900" y="3024101"/>
                </a:lnTo>
                <a:lnTo>
                  <a:pt x="29623" y="3077476"/>
                </a:lnTo>
                <a:lnTo>
                  <a:pt x="29231" y="3130690"/>
                </a:lnTo>
                <a:lnTo>
                  <a:pt x="28782" y="3183640"/>
                </a:lnTo>
                <a:lnTo>
                  <a:pt x="28782" y="3287807"/>
                </a:lnTo>
                <a:lnTo>
                  <a:pt x="28919" y="3304646"/>
                </a:lnTo>
                <a:lnTo>
                  <a:pt x="28983" y="3312511"/>
                </a:lnTo>
                <a:lnTo>
                  <a:pt x="29361" y="3331936"/>
                </a:lnTo>
                <a:lnTo>
                  <a:pt x="29470" y="3337529"/>
                </a:lnTo>
                <a:lnTo>
                  <a:pt x="29976" y="3358781"/>
                </a:lnTo>
                <a:lnTo>
                  <a:pt x="30551" y="3385221"/>
                </a:lnTo>
                <a:lnTo>
                  <a:pt x="30617" y="3388304"/>
                </a:lnTo>
                <a:lnTo>
                  <a:pt x="31419" y="3411296"/>
                </a:lnTo>
                <a:lnTo>
                  <a:pt x="32271" y="3437027"/>
                </a:lnTo>
                <a:lnTo>
                  <a:pt x="33176" y="3467527"/>
                </a:lnTo>
                <a:lnTo>
                  <a:pt x="33828" y="3494629"/>
                </a:lnTo>
                <a:lnTo>
                  <a:pt x="34086" y="3521956"/>
                </a:lnTo>
                <a:lnTo>
                  <a:pt x="33998" y="3560490"/>
                </a:lnTo>
                <a:lnTo>
                  <a:pt x="33884" y="3585319"/>
                </a:lnTo>
                <a:lnTo>
                  <a:pt x="33828" y="3602683"/>
                </a:lnTo>
                <a:lnTo>
                  <a:pt x="32841" y="3654258"/>
                </a:lnTo>
                <a:lnTo>
                  <a:pt x="32012" y="3704731"/>
                </a:lnTo>
                <a:lnTo>
                  <a:pt x="31441" y="3754131"/>
                </a:lnTo>
                <a:lnTo>
                  <a:pt x="31229" y="3802489"/>
                </a:lnTo>
                <a:lnTo>
                  <a:pt x="31429" y="3849956"/>
                </a:lnTo>
                <a:lnTo>
                  <a:pt x="31917" y="3897494"/>
                </a:lnTo>
                <a:lnTo>
                  <a:pt x="32519" y="3945133"/>
                </a:lnTo>
                <a:lnTo>
                  <a:pt x="33063" y="3992904"/>
                </a:lnTo>
                <a:lnTo>
                  <a:pt x="34038" y="4040777"/>
                </a:lnTo>
                <a:lnTo>
                  <a:pt x="34452" y="4120248"/>
                </a:lnTo>
                <a:lnTo>
                  <a:pt x="34516" y="4269729"/>
                </a:lnTo>
                <a:lnTo>
                  <a:pt x="34697" y="4313247"/>
                </a:lnTo>
                <a:lnTo>
                  <a:pt x="35051" y="4356139"/>
                </a:lnTo>
                <a:lnTo>
                  <a:pt x="34930" y="4401841"/>
                </a:lnTo>
                <a:lnTo>
                  <a:pt x="34673" y="4441456"/>
                </a:lnTo>
                <a:lnTo>
                  <a:pt x="34308" y="4480483"/>
                </a:lnTo>
                <a:lnTo>
                  <a:pt x="33878" y="4519136"/>
                </a:lnTo>
                <a:lnTo>
                  <a:pt x="33340" y="4557954"/>
                </a:lnTo>
                <a:lnTo>
                  <a:pt x="32873" y="4596519"/>
                </a:lnTo>
                <a:lnTo>
                  <a:pt x="32559" y="4633524"/>
                </a:lnTo>
                <a:lnTo>
                  <a:pt x="32676" y="4700681"/>
                </a:lnTo>
                <a:lnTo>
                  <a:pt x="33216" y="4733717"/>
                </a:lnTo>
                <a:lnTo>
                  <a:pt x="33871" y="4766409"/>
                </a:lnTo>
                <a:lnTo>
                  <a:pt x="34439" y="4798605"/>
                </a:lnTo>
                <a:lnTo>
                  <a:pt x="34793" y="4829978"/>
                </a:lnTo>
                <a:lnTo>
                  <a:pt x="34844" y="4838692"/>
                </a:lnTo>
                <a:lnTo>
                  <a:pt x="34946" y="4948183"/>
                </a:lnTo>
                <a:lnTo>
                  <a:pt x="34676" y="4973301"/>
                </a:lnTo>
                <a:lnTo>
                  <a:pt x="34291" y="4997563"/>
                </a:lnTo>
                <a:lnTo>
                  <a:pt x="33853" y="5020540"/>
                </a:lnTo>
                <a:lnTo>
                  <a:pt x="31582" y="5100600"/>
                </a:lnTo>
                <a:lnTo>
                  <a:pt x="31539" y="5102118"/>
                </a:lnTo>
                <a:lnTo>
                  <a:pt x="29393" y="5143499"/>
                </a:lnTo>
                <a:close/>
              </a:path>
            </a:pathLst>
          </a:custGeom>
          <a:solidFill>
            <a:srgbClr val="5D3D1C"/>
          </a:solidFill>
        </p:spPr>
        <p:txBody>
          <a:bodyPr wrap="square" lIns="0" tIns="0" rIns="0" bIns="0" rtlCol="0"/>
          <a:lstStyle/>
          <a:p>
            <a:endParaRPr/>
          </a:p>
        </p:txBody>
      </p:sp>
      <p:pic>
        <p:nvPicPr>
          <p:cNvPr id="11" name="object 11"/>
          <p:cNvPicPr/>
          <p:nvPr/>
        </p:nvPicPr>
        <p:blipFill>
          <a:blip r:embed="rId5" cstate="print"/>
          <a:stretch>
            <a:fillRect/>
          </a:stretch>
        </p:blipFill>
        <p:spPr>
          <a:xfrm>
            <a:off x="5094675" y="2940999"/>
            <a:ext cx="2769175" cy="195227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34301" y="3594046"/>
            <a:ext cx="2276475" cy="1164590"/>
          </a:xfrm>
          <a:prstGeom prst="rect">
            <a:avLst/>
          </a:prstGeom>
        </p:spPr>
        <p:txBody>
          <a:bodyPr vert="horz" wrap="square" lIns="0" tIns="12700" rIns="0" bIns="0" rtlCol="0">
            <a:spAutoFit/>
          </a:bodyPr>
          <a:lstStyle/>
          <a:p>
            <a:pPr marL="12700">
              <a:lnSpc>
                <a:spcPct val="100000"/>
              </a:lnSpc>
              <a:spcBef>
                <a:spcPts val="100"/>
              </a:spcBef>
            </a:pPr>
            <a:r>
              <a:rPr sz="1600" spc="-100" dirty="0">
                <a:solidFill>
                  <a:srgbClr val="482400"/>
                </a:solidFill>
                <a:latin typeface="Verdana"/>
                <a:cs typeface="Verdana"/>
              </a:rPr>
              <a:t>Carmen</a:t>
            </a:r>
            <a:r>
              <a:rPr sz="1600" spc="-150" dirty="0">
                <a:solidFill>
                  <a:srgbClr val="482400"/>
                </a:solidFill>
                <a:latin typeface="Verdana"/>
                <a:cs typeface="Verdana"/>
              </a:rPr>
              <a:t> </a:t>
            </a:r>
            <a:r>
              <a:rPr sz="1600" spc="-85" dirty="0">
                <a:solidFill>
                  <a:srgbClr val="482400"/>
                </a:solidFill>
                <a:latin typeface="Verdana"/>
                <a:cs typeface="Verdana"/>
              </a:rPr>
              <a:t>Acosta</a:t>
            </a:r>
            <a:r>
              <a:rPr sz="1600" spc="-150" dirty="0">
                <a:solidFill>
                  <a:srgbClr val="482400"/>
                </a:solidFill>
                <a:latin typeface="Verdana"/>
                <a:cs typeface="Verdana"/>
              </a:rPr>
              <a:t> </a:t>
            </a:r>
            <a:r>
              <a:rPr sz="1600" spc="-90" dirty="0">
                <a:solidFill>
                  <a:srgbClr val="482400"/>
                </a:solidFill>
                <a:latin typeface="Verdana"/>
                <a:cs typeface="Verdana"/>
              </a:rPr>
              <a:t>Requena</a:t>
            </a:r>
            <a:endParaRPr sz="1600">
              <a:latin typeface="Verdana"/>
              <a:cs typeface="Verdana"/>
            </a:endParaRPr>
          </a:p>
          <a:p>
            <a:pPr marL="84455" marR="76835" indent="5080">
              <a:lnSpc>
                <a:spcPct val="183600"/>
              </a:lnSpc>
            </a:pPr>
            <a:r>
              <a:rPr sz="1600" spc="-114" dirty="0">
                <a:solidFill>
                  <a:srgbClr val="482400"/>
                </a:solidFill>
                <a:latin typeface="Verdana"/>
                <a:cs typeface="Verdana"/>
              </a:rPr>
              <a:t>Ignacio</a:t>
            </a:r>
            <a:r>
              <a:rPr sz="1600" spc="-160" dirty="0">
                <a:solidFill>
                  <a:srgbClr val="482400"/>
                </a:solidFill>
                <a:latin typeface="Verdana"/>
                <a:cs typeface="Verdana"/>
              </a:rPr>
              <a:t> </a:t>
            </a:r>
            <a:r>
              <a:rPr sz="1600" spc="-130" dirty="0">
                <a:solidFill>
                  <a:srgbClr val="482400"/>
                </a:solidFill>
                <a:latin typeface="Verdana"/>
                <a:cs typeface="Verdana"/>
              </a:rPr>
              <a:t>Vazquez</a:t>
            </a:r>
            <a:r>
              <a:rPr sz="1600" spc="-155" dirty="0">
                <a:solidFill>
                  <a:srgbClr val="482400"/>
                </a:solidFill>
                <a:latin typeface="Verdana"/>
                <a:cs typeface="Verdana"/>
              </a:rPr>
              <a:t> </a:t>
            </a:r>
            <a:r>
              <a:rPr sz="1600" spc="-105" dirty="0">
                <a:solidFill>
                  <a:srgbClr val="482400"/>
                </a:solidFill>
                <a:latin typeface="Verdana"/>
                <a:cs typeface="Verdana"/>
              </a:rPr>
              <a:t>Iniesta </a:t>
            </a:r>
            <a:r>
              <a:rPr sz="1600" spc="-45" dirty="0">
                <a:solidFill>
                  <a:srgbClr val="482400"/>
                </a:solidFill>
                <a:latin typeface="Verdana"/>
                <a:cs typeface="Verdana"/>
              </a:rPr>
              <a:t>Mario</a:t>
            </a:r>
            <a:r>
              <a:rPr sz="1600" spc="-160" dirty="0">
                <a:solidFill>
                  <a:srgbClr val="482400"/>
                </a:solidFill>
                <a:latin typeface="Verdana"/>
                <a:cs typeface="Verdana"/>
              </a:rPr>
              <a:t> </a:t>
            </a:r>
            <a:r>
              <a:rPr sz="1600" spc="-110" dirty="0">
                <a:solidFill>
                  <a:srgbClr val="482400"/>
                </a:solidFill>
                <a:latin typeface="Verdana"/>
                <a:cs typeface="Verdana"/>
              </a:rPr>
              <a:t>Eduardo</a:t>
            </a:r>
            <a:r>
              <a:rPr sz="1600" spc="-160" dirty="0">
                <a:solidFill>
                  <a:srgbClr val="482400"/>
                </a:solidFill>
                <a:latin typeface="Verdana"/>
                <a:cs typeface="Verdana"/>
              </a:rPr>
              <a:t> </a:t>
            </a:r>
            <a:r>
              <a:rPr sz="1600" spc="-95" dirty="0">
                <a:solidFill>
                  <a:srgbClr val="482400"/>
                </a:solidFill>
                <a:latin typeface="Verdana"/>
                <a:cs typeface="Verdana"/>
              </a:rPr>
              <a:t>Georgiu</a:t>
            </a:r>
            <a:endParaRPr sz="1600">
              <a:latin typeface="Verdana"/>
              <a:cs typeface="Verdana"/>
            </a:endParaRPr>
          </a:p>
        </p:txBody>
      </p:sp>
      <p:sp>
        <p:nvSpPr>
          <p:cNvPr id="3" name="object 3"/>
          <p:cNvSpPr txBox="1">
            <a:spLocks noGrp="1"/>
          </p:cNvSpPr>
          <p:nvPr>
            <p:ph type="ctrTitle"/>
          </p:nvPr>
        </p:nvSpPr>
        <p:spPr>
          <a:prstGeom prst="rect">
            <a:avLst/>
          </a:prstGeom>
        </p:spPr>
        <p:txBody>
          <a:bodyPr vert="horz" wrap="square" lIns="0" tIns="26034" rIns="0" bIns="0" rtlCol="0">
            <a:spAutoFit/>
          </a:bodyPr>
          <a:lstStyle/>
          <a:p>
            <a:pPr marL="12700" marR="5080" indent="377190">
              <a:lnSpc>
                <a:spcPts val="6230"/>
              </a:lnSpc>
              <a:spcBef>
                <a:spcPts val="204"/>
              </a:spcBef>
            </a:pPr>
            <a:r>
              <a:rPr sz="5200" spc="-405" dirty="0"/>
              <a:t>Principios</a:t>
            </a:r>
            <a:r>
              <a:rPr sz="5200" spc="-455" dirty="0"/>
              <a:t> </a:t>
            </a:r>
            <a:r>
              <a:rPr sz="5200" spc="-440" dirty="0"/>
              <a:t>Físicos </a:t>
            </a:r>
            <a:r>
              <a:rPr sz="5200" spc="-355" dirty="0"/>
              <a:t>Máquinas</a:t>
            </a:r>
            <a:r>
              <a:rPr sz="5200" spc="-465" dirty="0"/>
              <a:t> </a:t>
            </a:r>
            <a:r>
              <a:rPr sz="5200" spc="-695" dirty="0"/>
              <a:t>de</a:t>
            </a:r>
            <a:r>
              <a:rPr sz="5200" spc="-459" dirty="0"/>
              <a:t> </a:t>
            </a:r>
            <a:r>
              <a:rPr sz="5200" spc="-420" dirty="0"/>
              <a:t>Asedio</a:t>
            </a:r>
            <a:endParaRPr sz="5200"/>
          </a:p>
        </p:txBody>
      </p:sp>
      <p:pic>
        <p:nvPicPr>
          <p:cNvPr id="4" name="object 4"/>
          <p:cNvPicPr/>
          <p:nvPr/>
        </p:nvPicPr>
        <p:blipFill>
          <a:blip r:embed="rId2" cstate="print"/>
          <a:stretch>
            <a:fillRect/>
          </a:stretch>
        </p:blipFill>
        <p:spPr>
          <a:xfrm>
            <a:off x="0" y="3528900"/>
            <a:ext cx="2911050" cy="1614599"/>
          </a:xfrm>
          <a:prstGeom prst="rect">
            <a:avLst/>
          </a:prstGeom>
        </p:spPr>
      </p:pic>
      <p:pic>
        <p:nvPicPr>
          <p:cNvPr id="5" name="object 5"/>
          <p:cNvPicPr/>
          <p:nvPr/>
        </p:nvPicPr>
        <p:blipFill>
          <a:blip r:embed="rId3" cstate="print"/>
          <a:stretch>
            <a:fillRect/>
          </a:stretch>
        </p:blipFill>
        <p:spPr>
          <a:xfrm>
            <a:off x="6364923" y="0"/>
            <a:ext cx="2779076" cy="2670699"/>
          </a:xfrm>
          <a:prstGeom prst="rect">
            <a:avLst/>
          </a:prstGeom>
        </p:spPr>
      </p:pic>
      <p:sp>
        <p:nvSpPr>
          <p:cNvPr id="6" name="object 6"/>
          <p:cNvSpPr/>
          <p:nvPr/>
        </p:nvSpPr>
        <p:spPr>
          <a:xfrm>
            <a:off x="3452533" y="3308908"/>
            <a:ext cx="2247900" cy="69850"/>
          </a:xfrm>
          <a:custGeom>
            <a:avLst/>
            <a:gdLst/>
            <a:ahLst/>
            <a:cxnLst/>
            <a:rect l="l" t="t" r="r" b="b"/>
            <a:pathLst>
              <a:path w="2247900" h="69850">
                <a:moveTo>
                  <a:pt x="2247646" y="36258"/>
                </a:moveTo>
                <a:lnTo>
                  <a:pt x="2240470" y="36258"/>
                </a:lnTo>
                <a:lnTo>
                  <a:pt x="2213013" y="36614"/>
                </a:lnTo>
                <a:lnTo>
                  <a:pt x="2185593" y="37071"/>
                </a:lnTo>
                <a:lnTo>
                  <a:pt x="2158352" y="37515"/>
                </a:lnTo>
                <a:lnTo>
                  <a:pt x="2131390" y="37871"/>
                </a:lnTo>
                <a:lnTo>
                  <a:pt x="2103958" y="38392"/>
                </a:lnTo>
                <a:lnTo>
                  <a:pt x="2076627" y="39204"/>
                </a:lnTo>
                <a:lnTo>
                  <a:pt x="2049449" y="40005"/>
                </a:lnTo>
                <a:lnTo>
                  <a:pt x="2022525" y="40525"/>
                </a:lnTo>
                <a:lnTo>
                  <a:pt x="1995093" y="40932"/>
                </a:lnTo>
                <a:lnTo>
                  <a:pt x="1967890" y="41376"/>
                </a:lnTo>
                <a:lnTo>
                  <a:pt x="1940737" y="41795"/>
                </a:lnTo>
                <a:lnTo>
                  <a:pt x="1913432" y="42138"/>
                </a:lnTo>
                <a:lnTo>
                  <a:pt x="1886140" y="42545"/>
                </a:lnTo>
                <a:lnTo>
                  <a:pt x="1831873" y="43637"/>
                </a:lnTo>
                <a:lnTo>
                  <a:pt x="1804568" y="44043"/>
                </a:lnTo>
                <a:lnTo>
                  <a:pt x="1801736" y="44132"/>
                </a:lnTo>
                <a:lnTo>
                  <a:pt x="1796084" y="44132"/>
                </a:lnTo>
                <a:lnTo>
                  <a:pt x="1770875" y="43827"/>
                </a:lnTo>
                <a:lnTo>
                  <a:pt x="1720697" y="42456"/>
                </a:lnTo>
                <a:lnTo>
                  <a:pt x="1695488" y="42138"/>
                </a:lnTo>
                <a:lnTo>
                  <a:pt x="1668183" y="43091"/>
                </a:lnTo>
                <a:lnTo>
                  <a:pt x="1641030" y="44843"/>
                </a:lnTo>
                <a:lnTo>
                  <a:pt x="1613827" y="46596"/>
                </a:lnTo>
                <a:lnTo>
                  <a:pt x="1586407" y="47548"/>
                </a:lnTo>
                <a:lnTo>
                  <a:pt x="1584883" y="47650"/>
                </a:lnTo>
                <a:lnTo>
                  <a:pt x="1581619" y="47650"/>
                </a:lnTo>
                <a:lnTo>
                  <a:pt x="1556727" y="47078"/>
                </a:lnTo>
                <a:lnTo>
                  <a:pt x="1507210" y="44602"/>
                </a:lnTo>
                <a:lnTo>
                  <a:pt x="1482331" y="44043"/>
                </a:lnTo>
                <a:lnTo>
                  <a:pt x="1368463" y="44043"/>
                </a:lnTo>
                <a:lnTo>
                  <a:pt x="1344510" y="44234"/>
                </a:lnTo>
                <a:lnTo>
                  <a:pt x="1320368" y="44653"/>
                </a:lnTo>
                <a:lnTo>
                  <a:pt x="1296111" y="45085"/>
                </a:lnTo>
                <a:lnTo>
                  <a:pt x="1271790" y="45275"/>
                </a:lnTo>
                <a:lnTo>
                  <a:pt x="1259598" y="45275"/>
                </a:lnTo>
                <a:lnTo>
                  <a:pt x="1250607" y="45161"/>
                </a:lnTo>
                <a:lnTo>
                  <a:pt x="1241602" y="45110"/>
                </a:lnTo>
                <a:lnTo>
                  <a:pt x="1232560" y="45085"/>
                </a:lnTo>
                <a:lnTo>
                  <a:pt x="1223454" y="45085"/>
                </a:lnTo>
                <a:lnTo>
                  <a:pt x="1205293" y="45110"/>
                </a:lnTo>
                <a:lnTo>
                  <a:pt x="1168793" y="45250"/>
                </a:lnTo>
                <a:lnTo>
                  <a:pt x="1150505" y="45275"/>
                </a:lnTo>
                <a:lnTo>
                  <a:pt x="1132268" y="45313"/>
                </a:lnTo>
                <a:lnTo>
                  <a:pt x="1096010" y="45516"/>
                </a:lnTo>
                <a:lnTo>
                  <a:pt x="1078001" y="45554"/>
                </a:lnTo>
                <a:lnTo>
                  <a:pt x="1014133" y="44450"/>
                </a:lnTo>
                <a:lnTo>
                  <a:pt x="959866" y="42202"/>
                </a:lnTo>
                <a:lnTo>
                  <a:pt x="932561" y="41389"/>
                </a:lnTo>
                <a:lnTo>
                  <a:pt x="918883" y="41160"/>
                </a:lnTo>
                <a:lnTo>
                  <a:pt x="905243" y="41046"/>
                </a:lnTo>
                <a:lnTo>
                  <a:pt x="891590" y="41008"/>
                </a:lnTo>
                <a:lnTo>
                  <a:pt x="877912" y="41008"/>
                </a:lnTo>
                <a:lnTo>
                  <a:pt x="864362" y="40995"/>
                </a:lnTo>
                <a:lnTo>
                  <a:pt x="823480" y="40525"/>
                </a:lnTo>
                <a:lnTo>
                  <a:pt x="786269" y="38811"/>
                </a:lnTo>
                <a:lnTo>
                  <a:pt x="799312" y="39014"/>
                </a:lnTo>
                <a:lnTo>
                  <a:pt x="826858" y="38404"/>
                </a:lnTo>
                <a:lnTo>
                  <a:pt x="854265" y="37071"/>
                </a:lnTo>
                <a:lnTo>
                  <a:pt x="881456" y="35725"/>
                </a:lnTo>
                <a:lnTo>
                  <a:pt x="908392" y="35115"/>
                </a:lnTo>
                <a:lnTo>
                  <a:pt x="934224" y="35547"/>
                </a:lnTo>
                <a:lnTo>
                  <a:pt x="960018" y="36499"/>
                </a:lnTo>
                <a:lnTo>
                  <a:pt x="985710" y="37439"/>
                </a:lnTo>
                <a:lnTo>
                  <a:pt x="1011161" y="37871"/>
                </a:lnTo>
                <a:lnTo>
                  <a:pt x="1017473" y="37871"/>
                </a:lnTo>
                <a:lnTo>
                  <a:pt x="1044892" y="37439"/>
                </a:lnTo>
                <a:lnTo>
                  <a:pt x="1072235" y="36499"/>
                </a:lnTo>
                <a:lnTo>
                  <a:pt x="1099413" y="35547"/>
                </a:lnTo>
                <a:lnTo>
                  <a:pt x="1126337" y="35115"/>
                </a:lnTo>
                <a:lnTo>
                  <a:pt x="1150797" y="35306"/>
                </a:lnTo>
                <a:lnTo>
                  <a:pt x="1199642" y="36156"/>
                </a:lnTo>
                <a:lnTo>
                  <a:pt x="1224102" y="36347"/>
                </a:lnTo>
                <a:lnTo>
                  <a:pt x="1232154" y="36347"/>
                </a:lnTo>
                <a:lnTo>
                  <a:pt x="1236294" y="36258"/>
                </a:lnTo>
                <a:lnTo>
                  <a:pt x="1263738" y="36017"/>
                </a:lnTo>
                <a:lnTo>
                  <a:pt x="1291196" y="35445"/>
                </a:lnTo>
                <a:lnTo>
                  <a:pt x="1318691" y="34810"/>
                </a:lnTo>
                <a:lnTo>
                  <a:pt x="1346250" y="34353"/>
                </a:lnTo>
                <a:lnTo>
                  <a:pt x="1373682" y="34721"/>
                </a:lnTo>
                <a:lnTo>
                  <a:pt x="1428546" y="36283"/>
                </a:lnTo>
                <a:lnTo>
                  <a:pt x="1455991" y="36639"/>
                </a:lnTo>
                <a:lnTo>
                  <a:pt x="1483448" y="36296"/>
                </a:lnTo>
                <a:lnTo>
                  <a:pt x="1538478" y="35458"/>
                </a:lnTo>
                <a:lnTo>
                  <a:pt x="1565935" y="35115"/>
                </a:lnTo>
                <a:lnTo>
                  <a:pt x="1593380" y="34582"/>
                </a:lnTo>
                <a:lnTo>
                  <a:pt x="1620837" y="33743"/>
                </a:lnTo>
                <a:lnTo>
                  <a:pt x="1648333" y="32905"/>
                </a:lnTo>
                <a:lnTo>
                  <a:pt x="1675892" y="32372"/>
                </a:lnTo>
                <a:lnTo>
                  <a:pt x="1703171" y="32029"/>
                </a:lnTo>
                <a:lnTo>
                  <a:pt x="1730222" y="31940"/>
                </a:lnTo>
                <a:lnTo>
                  <a:pt x="1757095" y="31775"/>
                </a:lnTo>
                <a:lnTo>
                  <a:pt x="1783892" y="31229"/>
                </a:lnTo>
                <a:lnTo>
                  <a:pt x="1811223" y="30518"/>
                </a:lnTo>
                <a:lnTo>
                  <a:pt x="1838426" y="29616"/>
                </a:lnTo>
                <a:lnTo>
                  <a:pt x="1865642" y="28638"/>
                </a:lnTo>
                <a:lnTo>
                  <a:pt x="1892973" y="27711"/>
                </a:lnTo>
                <a:lnTo>
                  <a:pt x="1919884" y="27254"/>
                </a:lnTo>
                <a:lnTo>
                  <a:pt x="1946973" y="26911"/>
                </a:lnTo>
                <a:lnTo>
                  <a:pt x="1974049" y="26492"/>
                </a:lnTo>
                <a:lnTo>
                  <a:pt x="2000961" y="25819"/>
                </a:lnTo>
                <a:lnTo>
                  <a:pt x="2027783" y="24295"/>
                </a:lnTo>
                <a:lnTo>
                  <a:pt x="2054631" y="22021"/>
                </a:lnTo>
                <a:lnTo>
                  <a:pt x="2081491" y="19672"/>
                </a:lnTo>
                <a:lnTo>
                  <a:pt x="2108301" y="17945"/>
                </a:lnTo>
                <a:lnTo>
                  <a:pt x="2113965" y="17754"/>
                </a:lnTo>
                <a:lnTo>
                  <a:pt x="2125726" y="17754"/>
                </a:lnTo>
                <a:lnTo>
                  <a:pt x="2144204" y="17957"/>
                </a:lnTo>
                <a:lnTo>
                  <a:pt x="2162708" y="18415"/>
                </a:lnTo>
                <a:lnTo>
                  <a:pt x="2181174" y="18872"/>
                </a:lnTo>
                <a:lnTo>
                  <a:pt x="2199538" y="19075"/>
                </a:lnTo>
                <a:lnTo>
                  <a:pt x="2205634" y="19075"/>
                </a:lnTo>
                <a:lnTo>
                  <a:pt x="2211514" y="18986"/>
                </a:lnTo>
                <a:lnTo>
                  <a:pt x="2217166" y="18796"/>
                </a:lnTo>
                <a:lnTo>
                  <a:pt x="2229485" y="16713"/>
                </a:lnTo>
                <a:lnTo>
                  <a:pt x="2235543" y="12865"/>
                </a:lnTo>
                <a:lnTo>
                  <a:pt x="2233549" y="8940"/>
                </a:lnTo>
                <a:lnTo>
                  <a:pt x="2221738" y="6642"/>
                </a:lnTo>
                <a:lnTo>
                  <a:pt x="2191740" y="5181"/>
                </a:lnTo>
                <a:lnTo>
                  <a:pt x="2161997" y="3632"/>
                </a:lnTo>
                <a:lnTo>
                  <a:pt x="2132304" y="2400"/>
                </a:lnTo>
                <a:lnTo>
                  <a:pt x="2102421" y="1892"/>
                </a:lnTo>
                <a:lnTo>
                  <a:pt x="2093722" y="1892"/>
                </a:lnTo>
                <a:lnTo>
                  <a:pt x="2089365" y="1993"/>
                </a:lnTo>
                <a:lnTo>
                  <a:pt x="2056523" y="2527"/>
                </a:lnTo>
                <a:lnTo>
                  <a:pt x="2023605" y="3035"/>
                </a:lnTo>
                <a:lnTo>
                  <a:pt x="1990521" y="3619"/>
                </a:lnTo>
                <a:lnTo>
                  <a:pt x="1957197" y="4368"/>
                </a:lnTo>
                <a:lnTo>
                  <a:pt x="1924380" y="5041"/>
                </a:lnTo>
                <a:lnTo>
                  <a:pt x="1891550" y="5791"/>
                </a:lnTo>
                <a:lnTo>
                  <a:pt x="1858733" y="6400"/>
                </a:lnTo>
                <a:lnTo>
                  <a:pt x="1825904" y="6642"/>
                </a:lnTo>
                <a:lnTo>
                  <a:pt x="1793087" y="7467"/>
                </a:lnTo>
                <a:lnTo>
                  <a:pt x="1760258" y="8813"/>
                </a:lnTo>
                <a:lnTo>
                  <a:pt x="1727441" y="10071"/>
                </a:lnTo>
                <a:lnTo>
                  <a:pt x="1694624" y="10629"/>
                </a:lnTo>
                <a:lnTo>
                  <a:pt x="1666544" y="9944"/>
                </a:lnTo>
                <a:lnTo>
                  <a:pt x="1638693" y="8445"/>
                </a:lnTo>
                <a:lnTo>
                  <a:pt x="1610880" y="6946"/>
                </a:lnTo>
                <a:lnTo>
                  <a:pt x="1582928" y="6261"/>
                </a:lnTo>
                <a:lnTo>
                  <a:pt x="1554937" y="6451"/>
                </a:lnTo>
                <a:lnTo>
                  <a:pt x="1499209" y="7302"/>
                </a:lnTo>
                <a:lnTo>
                  <a:pt x="1471231" y="7493"/>
                </a:lnTo>
                <a:lnTo>
                  <a:pt x="1467091" y="7404"/>
                </a:lnTo>
                <a:lnTo>
                  <a:pt x="1458810" y="7404"/>
                </a:lnTo>
                <a:lnTo>
                  <a:pt x="1433931" y="7594"/>
                </a:lnTo>
                <a:lnTo>
                  <a:pt x="1384414" y="8445"/>
                </a:lnTo>
                <a:lnTo>
                  <a:pt x="1359535" y="8636"/>
                </a:lnTo>
                <a:lnTo>
                  <a:pt x="1247838" y="8255"/>
                </a:lnTo>
                <a:lnTo>
                  <a:pt x="1219885" y="7823"/>
                </a:lnTo>
                <a:lnTo>
                  <a:pt x="1192072" y="6883"/>
                </a:lnTo>
                <a:lnTo>
                  <a:pt x="1164221" y="5930"/>
                </a:lnTo>
                <a:lnTo>
                  <a:pt x="1136142" y="5499"/>
                </a:lnTo>
                <a:lnTo>
                  <a:pt x="1108481" y="5232"/>
                </a:lnTo>
                <a:lnTo>
                  <a:pt x="1081379" y="4978"/>
                </a:lnTo>
                <a:lnTo>
                  <a:pt x="1054455" y="4813"/>
                </a:lnTo>
                <a:lnTo>
                  <a:pt x="1027277" y="4749"/>
                </a:lnTo>
                <a:lnTo>
                  <a:pt x="1022045" y="4648"/>
                </a:lnTo>
                <a:lnTo>
                  <a:pt x="1011593" y="4648"/>
                </a:lnTo>
                <a:lnTo>
                  <a:pt x="988187" y="4787"/>
                </a:lnTo>
                <a:lnTo>
                  <a:pt x="941603" y="5372"/>
                </a:lnTo>
                <a:lnTo>
                  <a:pt x="918197" y="5499"/>
                </a:lnTo>
                <a:lnTo>
                  <a:pt x="908177" y="5499"/>
                </a:lnTo>
                <a:lnTo>
                  <a:pt x="883424" y="5753"/>
                </a:lnTo>
                <a:lnTo>
                  <a:pt x="834085" y="6870"/>
                </a:lnTo>
                <a:lnTo>
                  <a:pt x="809332" y="7124"/>
                </a:lnTo>
                <a:lnTo>
                  <a:pt x="781900" y="6807"/>
                </a:lnTo>
                <a:lnTo>
                  <a:pt x="754710" y="6070"/>
                </a:lnTo>
                <a:lnTo>
                  <a:pt x="727544" y="5270"/>
                </a:lnTo>
                <a:lnTo>
                  <a:pt x="700239" y="4749"/>
                </a:lnTo>
                <a:lnTo>
                  <a:pt x="672947" y="4864"/>
                </a:lnTo>
                <a:lnTo>
                  <a:pt x="618591" y="5384"/>
                </a:lnTo>
                <a:lnTo>
                  <a:pt x="591159" y="5499"/>
                </a:lnTo>
                <a:lnTo>
                  <a:pt x="563727" y="4787"/>
                </a:lnTo>
                <a:lnTo>
                  <a:pt x="536295" y="3517"/>
                </a:lnTo>
                <a:lnTo>
                  <a:pt x="508863" y="2171"/>
                </a:lnTo>
                <a:lnTo>
                  <a:pt x="481431" y="1231"/>
                </a:lnTo>
                <a:lnTo>
                  <a:pt x="467588" y="1117"/>
                </a:lnTo>
                <a:lnTo>
                  <a:pt x="453796" y="1066"/>
                </a:lnTo>
                <a:lnTo>
                  <a:pt x="440067" y="1041"/>
                </a:lnTo>
                <a:lnTo>
                  <a:pt x="412457" y="1041"/>
                </a:lnTo>
                <a:lnTo>
                  <a:pt x="398551" y="1016"/>
                </a:lnTo>
                <a:lnTo>
                  <a:pt x="384606" y="965"/>
                </a:lnTo>
                <a:lnTo>
                  <a:pt x="370598" y="850"/>
                </a:lnTo>
                <a:lnTo>
                  <a:pt x="363423" y="723"/>
                </a:lnTo>
                <a:lnTo>
                  <a:pt x="356235" y="635"/>
                </a:lnTo>
                <a:lnTo>
                  <a:pt x="349046" y="584"/>
                </a:lnTo>
                <a:lnTo>
                  <a:pt x="341858" y="571"/>
                </a:lnTo>
                <a:lnTo>
                  <a:pt x="325691" y="622"/>
                </a:lnTo>
                <a:lnTo>
                  <a:pt x="293357" y="889"/>
                </a:lnTo>
                <a:lnTo>
                  <a:pt x="277190" y="952"/>
                </a:lnTo>
                <a:lnTo>
                  <a:pt x="266090" y="952"/>
                </a:lnTo>
                <a:lnTo>
                  <a:pt x="260654" y="850"/>
                </a:lnTo>
                <a:lnTo>
                  <a:pt x="238429" y="596"/>
                </a:lnTo>
                <a:lnTo>
                  <a:pt x="216179" y="317"/>
                </a:lnTo>
                <a:lnTo>
                  <a:pt x="193840" y="88"/>
                </a:lnTo>
                <a:lnTo>
                  <a:pt x="171373" y="0"/>
                </a:lnTo>
                <a:lnTo>
                  <a:pt x="157010" y="0"/>
                </a:lnTo>
                <a:lnTo>
                  <a:pt x="149821" y="88"/>
                </a:lnTo>
                <a:lnTo>
                  <a:pt x="122389" y="292"/>
                </a:lnTo>
                <a:lnTo>
                  <a:pt x="67525" y="1536"/>
                </a:lnTo>
                <a:lnTo>
                  <a:pt x="13017" y="6134"/>
                </a:lnTo>
                <a:lnTo>
                  <a:pt x="4165" y="12992"/>
                </a:lnTo>
                <a:lnTo>
                  <a:pt x="4889" y="13550"/>
                </a:lnTo>
                <a:lnTo>
                  <a:pt x="2971" y="13919"/>
                </a:lnTo>
                <a:lnTo>
                  <a:pt x="0" y="17792"/>
                </a:lnTo>
                <a:lnTo>
                  <a:pt x="3187" y="21678"/>
                </a:lnTo>
                <a:lnTo>
                  <a:pt x="12433" y="23444"/>
                </a:lnTo>
                <a:lnTo>
                  <a:pt x="13093" y="23444"/>
                </a:lnTo>
                <a:lnTo>
                  <a:pt x="39992" y="24447"/>
                </a:lnTo>
                <a:lnTo>
                  <a:pt x="66840" y="26009"/>
                </a:lnTo>
                <a:lnTo>
                  <a:pt x="93522" y="27635"/>
                </a:lnTo>
                <a:lnTo>
                  <a:pt x="94081" y="27673"/>
                </a:lnTo>
                <a:lnTo>
                  <a:pt x="120916" y="29806"/>
                </a:lnTo>
                <a:lnTo>
                  <a:pt x="148082" y="31229"/>
                </a:lnTo>
                <a:lnTo>
                  <a:pt x="174879" y="32258"/>
                </a:lnTo>
                <a:lnTo>
                  <a:pt x="201777" y="33121"/>
                </a:lnTo>
                <a:lnTo>
                  <a:pt x="207962" y="33312"/>
                </a:lnTo>
                <a:lnTo>
                  <a:pt x="226682" y="34353"/>
                </a:lnTo>
                <a:lnTo>
                  <a:pt x="253619" y="35382"/>
                </a:lnTo>
                <a:lnTo>
                  <a:pt x="280682" y="36322"/>
                </a:lnTo>
                <a:lnTo>
                  <a:pt x="307581" y="37338"/>
                </a:lnTo>
                <a:lnTo>
                  <a:pt x="334022" y="38633"/>
                </a:lnTo>
                <a:lnTo>
                  <a:pt x="360807" y="40157"/>
                </a:lnTo>
                <a:lnTo>
                  <a:pt x="387591" y="41376"/>
                </a:lnTo>
                <a:lnTo>
                  <a:pt x="414362" y="42570"/>
                </a:lnTo>
                <a:lnTo>
                  <a:pt x="441147" y="44043"/>
                </a:lnTo>
                <a:lnTo>
                  <a:pt x="467944" y="46443"/>
                </a:lnTo>
                <a:lnTo>
                  <a:pt x="494817" y="49161"/>
                </a:lnTo>
                <a:lnTo>
                  <a:pt x="521855" y="51676"/>
                </a:lnTo>
                <a:lnTo>
                  <a:pt x="549135" y="53441"/>
                </a:lnTo>
                <a:lnTo>
                  <a:pt x="576719" y="54648"/>
                </a:lnTo>
                <a:lnTo>
                  <a:pt x="604304" y="55905"/>
                </a:lnTo>
                <a:lnTo>
                  <a:pt x="659968" y="58089"/>
                </a:lnTo>
                <a:lnTo>
                  <a:pt x="686739" y="58470"/>
                </a:lnTo>
                <a:lnTo>
                  <a:pt x="702754" y="58381"/>
                </a:lnTo>
                <a:lnTo>
                  <a:pt x="734847" y="57988"/>
                </a:lnTo>
                <a:lnTo>
                  <a:pt x="750976" y="57899"/>
                </a:lnTo>
                <a:lnTo>
                  <a:pt x="757720" y="57899"/>
                </a:lnTo>
                <a:lnTo>
                  <a:pt x="770788" y="58089"/>
                </a:lnTo>
                <a:lnTo>
                  <a:pt x="798258" y="58572"/>
                </a:lnTo>
                <a:lnTo>
                  <a:pt x="825766" y="59321"/>
                </a:lnTo>
                <a:lnTo>
                  <a:pt x="853274" y="60147"/>
                </a:lnTo>
                <a:lnTo>
                  <a:pt x="880745" y="60845"/>
                </a:lnTo>
                <a:lnTo>
                  <a:pt x="894676" y="61061"/>
                </a:lnTo>
                <a:lnTo>
                  <a:pt x="908418" y="61175"/>
                </a:lnTo>
                <a:lnTo>
                  <a:pt x="922045" y="61214"/>
                </a:lnTo>
                <a:lnTo>
                  <a:pt x="949007" y="61226"/>
                </a:lnTo>
                <a:lnTo>
                  <a:pt x="962444" y="61264"/>
                </a:lnTo>
                <a:lnTo>
                  <a:pt x="1016431" y="62611"/>
                </a:lnTo>
                <a:lnTo>
                  <a:pt x="1070508" y="66421"/>
                </a:lnTo>
                <a:lnTo>
                  <a:pt x="1097826" y="67487"/>
                </a:lnTo>
                <a:lnTo>
                  <a:pt x="1107617" y="67487"/>
                </a:lnTo>
                <a:lnTo>
                  <a:pt x="1129728" y="67297"/>
                </a:lnTo>
                <a:lnTo>
                  <a:pt x="1151902" y="66865"/>
                </a:lnTo>
                <a:lnTo>
                  <a:pt x="1174026" y="66446"/>
                </a:lnTo>
                <a:lnTo>
                  <a:pt x="1196022" y="66255"/>
                </a:lnTo>
                <a:lnTo>
                  <a:pt x="1205814" y="66255"/>
                </a:lnTo>
                <a:lnTo>
                  <a:pt x="1214958" y="66357"/>
                </a:lnTo>
                <a:lnTo>
                  <a:pt x="1224102" y="66421"/>
                </a:lnTo>
                <a:lnTo>
                  <a:pt x="1233246" y="66433"/>
                </a:lnTo>
                <a:lnTo>
                  <a:pt x="1242390" y="66446"/>
                </a:lnTo>
                <a:lnTo>
                  <a:pt x="1260398" y="66408"/>
                </a:lnTo>
                <a:lnTo>
                  <a:pt x="1296644" y="66281"/>
                </a:lnTo>
                <a:lnTo>
                  <a:pt x="1314894" y="66255"/>
                </a:lnTo>
                <a:lnTo>
                  <a:pt x="1341818" y="66738"/>
                </a:lnTo>
                <a:lnTo>
                  <a:pt x="1395971" y="68897"/>
                </a:lnTo>
                <a:lnTo>
                  <a:pt x="1422895" y="69380"/>
                </a:lnTo>
                <a:lnTo>
                  <a:pt x="1449933" y="69151"/>
                </a:lnTo>
                <a:lnTo>
                  <a:pt x="1477073" y="68630"/>
                </a:lnTo>
                <a:lnTo>
                  <a:pt x="1504188" y="68097"/>
                </a:lnTo>
                <a:lnTo>
                  <a:pt x="1531099" y="67868"/>
                </a:lnTo>
                <a:lnTo>
                  <a:pt x="1558404" y="67144"/>
                </a:lnTo>
                <a:lnTo>
                  <a:pt x="1585556" y="65925"/>
                </a:lnTo>
                <a:lnTo>
                  <a:pt x="1612760" y="64693"/>
                </a:lnTo>
                <a:lnTo>
                  <a:pt x="1640179" y="63969"/>
                </a:lnTo>
                <a:lnTo>
                  <a:pt x="1643672" y="63881"/>
                </a:lnTo>
                <a:lnTo>
                  <a:pt x="1647367" y="63779"/>
                </a:lnTo>
                <a:lnTo>
                  <a:pt x="1650860" y="63779"/>
                </a:lnTo>
                <a:lnTo>
                  <a:pt x="1672475" y="64122"/>
                </a:lnTo>
                <a:lnTo>
                  <a:pt x="1694154" y="64871"/>
                </a:lnTo>
                <a:lnTo>
                  <a:pt x="1715795" y="65620"/>
                </a:lnTo>
                <a:lnTo>
                  <a:pt x="1737296" y="65963"/>
                </a:lnTo>
                <a:lnTo>
                  <a:pt x="1744484" y="65963"/>
                </a:lnTo>
                <a:lnTo>
                  <a:pt x="1748180" y="65874"/>
                </a:lnTo>
                <a:lnTo>
                  <a:pt x="1779409" y="64693"/>
                </a:lnTo>
                <a:lnTo>
                  <a:pt x="1810207" y="62725"/>
                </a:lnTo>
                <a:lnTo>
                  <a:pt x="1840801" y="60680"/>
                </a:lnTo>
                <a:lnTo>
                  <a:pt x="1871408" y="59232"/>
                </a:lnTo>
                <a:lnTo>
                  <a:pt x="1902256" y="58242"/>
                </a:lnTo>
                <a:lnTo>
                  <a:pt x="1933003" y="57086"/>
                </a:lnTo>
                <a:lnTo>
                  <a:pt x="1963547" y="55829"/>
                </a:lnTo>
                <a:lnTo>
                  <a:pt x="1993773" y="54571"/>
                </a:lnTo>
                <a:lnTo>
                  <a:pt x="2024773" y="53568"/>
                </a:lnTo>
                <a:lnTo>
                  <a:pt x="2087105" y="52514"/>
                </a:lnTo>
                <a:lnTo>
                  <a:pt x="2148802" y="49593"/>
                </a:lnTo>
                <a:lnTo>
                  <a:pt x="2209774" y="45402"/>
                </a:lnTo>
                <a:lnTo>
                  <a:pt x="2240470" y="43281"/>
                </a:lnTo>
                <a:lnTo>
                  <a:pt x="2246782" y="42900"/>
                </a:lnTo>
                <a:lnTo>
                  <a:pt x="2247646" y="36258"/>
                </a:lnTo>
                <a:close/>
              </a:path>
            </a:pathLst>
          </a:custGeom>
          <a:solidFill>
            <a:srgbClr val="5D3D1C"/>
          </a:solidFill>
        </p:spPr>
        <p:txBody>
          <a:bodyPr wrap="square" lIns="0" tIns="0" rIns="0" bIns="0" rtlCol="0"/>
          <a:lstStyle/>
          <a:p>
            <a:endParaRPr/>
          </a:p>
        </p:txBody>
      </p:sp>
      <p:pic>
        <p:nvPicPr>
          <p:cNvPr id="7" name="object 7"/>
          <p:cNvPicPr/>
          <p:nvPr/>
        </p:nvPicPr>
        <p:blipFill>
          <a:blip r:embed="rId4" cstate="print"/>
          <a:stretch>
            <a:fillRect/>
          </a:stretch>
        </p:blipFill>
        <p:spPr>
          <a:xfrm>
            <a:off x="6280246" y="3376610"/>
            <a:ext cx="1857835" cy="1766889"/>
          </a:xfrm>
          <a:prstGeom prst="rect">
            <a:avLst/>
          </a:prstGeom>
        </p:spPr>
      </p:pic>
      <p:pic>
        <p:nvPicPr>
          <p:cNvPr id="8" name="object 8"/>
          <p:cNvPicPr/>
          <p:nvPr/>
        </p:nvPicPr>
        <p:blipFill>
          <a:blip r:embed="rId5" cstate="print"/>
          <a:stretch>
            <a:fillRect/>
          </a:stretch>
        </p:blipFill>
        <p:spPr>
          <a:xfrm>
            <a:off x="597528" y="0"/>
            <a:ext cx="2784834" cy="270846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9158" y="417234"/>
            <a:ext cx="4306570" cy="939800"/>
          </a:xfrm>
          <a:prstGeom prst="rect">
            <a:avLst/>
          </a:prstGeom>
        </p:spPr>
        <p:txBody>
          <a:bodyPr vert="horz" wrap="square" lIns="0" tIns="12700" rIns="0" bIns="0" rtlCol="0">
            <a:spAutoFit/>
          </a:bodyPr>
          <a:lstStyle/>
          <a:p>
            <a:pPr marL="1210310" marR="5080" indent="-1198245">
              <a:lnSpc>
                <a:spcPct val="100000"/>
              </a:lnSpc>
              <a:spcBef>
                <a:spcPts val="100"/>
              </a:spcBef>
            </a:pPr>
            <a:r>
              <a:rPr dirty="0"/>
              <a:t>TRAYECTORIA</a:t>
            </a:r>
            <a:r>
              <a:rPr spc="-75" dirty="0"/>
              <a:t> </a:t>
            </a:r>
            <a:r>
              <a:rPr spc="65" dirty="0"/>
              <a:t>BALÍSTICA </a:t>
            </a:r>
            <a:r>
              <a:rPr spc="85" dirty="0"/>
              <a:t>COMPLEJA</a:t>
            </a:r>
          </a:p>
        </p:txBody>
      </p:sp>
      <p:sp>
        <p:nvSpPr>
          <p:cNvPr id="3" name="object 3"/>
          <p:cNvSpPr/>
          <p:nvPr/>
        </p:nvSpPr>
        <p:spPr>
          <a:xfrm>
            <a:off x="368049" y="1498050"/>
            <a:ext cx="8408670" cy="3290570"/>
          </a:xfrm>
          <a:custGeom>
            <a:avLst/>
            <a:gdLst/>
            <a:ahLst/>
            <a:cxnLst/>
            <a:rect l="l" t="t" r="r" b="b"/>
            <a:pathLst>
              <a:path w="8408670" h="3290570">
                <a:moveTo>
                  <a:pt x="0" y="0"/>
                </a:moveTo>
                <a:lnTo>
                  <a:pt x="8408099" y="0"/>
                </a:lnTo>
                <a:lnTo>
                  <a:pt x="8408099" y="3290099"/>
                </a:lnTo>
                <a:lnTo>
                  <a:pt x="0" y="3290099"/>
                </a:lnTo>
                <a:lnTo>
                  <a:pt x="0" y="0"/>
                </a:lnTo>
                <a:close/>
              </a:path>
            </a:pathLst>
          </a:custGeom>
          <a:ln w="28574">
            <a:solidFill>
              <a:srgbClr val="482400"/>
            </a:solidFill>
          </a:ln>
        </p:spPr>
        <p:txBody>
          <a:bodyPr wrap="square" lIns="0" tIns="0" rIns="0" bIns="0" rtlCol="0"/>
          <a:lstStyle/>
          <a:p>
            <a:endParaRPr/>
          </a:p>
        </p:txBody>
      </p:sp>
      <p:sp>
        <p:nvSpPr>
          <p:cNvPr id="4" name="object 4"/>
          <p:cNvSpPr txBox="1"/>
          <p:nvPr/>
        </p:nvSpPr>
        <p:spPr>
          <a:xfrm>
            <a:off x="577624" y="1537546"/>
            <a:ext cx="7891145" cy="1497965"/>
          </a:xfrm>
          <a:prstGeom prst="rect">
            <a:avLst/>
          </a:prstGeom>
        </p:spPr>
        <p:txBody>
          <a:bodyPr vert="horz" wrap="square" lIns="0" tIns="40005" rIns="0" bIns="0" rtlCol="0">
            <a:spAutoFit/>
          </a:bodyPr>
          <a:lstStyle/>
          <a:p>
            <a:pPr marL="332740" indent="-320040">
              <a:lnSpc>
                <a:spcPct val="100000"/>
              </a:lnSpc>
              <a:spcBef>
                <a:spcPts val="315"/>
              </a:spcBef>
              <a:buFont typeface="Arial MT"/>
              <a:buChar char="●"/>
              <a:tabLst>
                <a:tab pos="332740" algn="l"/>
              </a:tabLst>
            </a:pPr>
            <a:r>
              <a:rPr sz="1200" spc="-125" dirty="0">
                <a:latin typeface="Verdana"/>
                <a:cs typeface="Verdana"/>
              </a:rPr>
              <a:t>Se</a:t>
            </a:r>
            <a:r>
              <a:rPr sz="1200" spc="-120" dirty="0">
                <a:latin typeface="Verdana"/>
                <a:cs typeface="Verdana"/>
              </a:rPr>
              <a:t> </a:t>
            </a:r>
            <a:r>
              <a:rPr sz="1200" spc="-60" dirty="0">
                <a:latin typeface="Verdana"/>
                <a:cs typeface="Verdana"/>
              </a:rPr>
              <a:t>trata</a:t>
            </a:r>
            <a:r>
              <a:rPr sz="1200" spc="-114" dirty="0">
                <a:latin typeface="Verdana"/>
                <a:cs typeface="Verdana"/>
              </a:rPr>
              <a:t> </a:t>
            </a:r>
            <a:r>
              <a:rPr sz="1200" spc="-75" dirty="0">
                <a:latin typeface="Verdana"/>
                <a:cs typeface="Verdana"/>
              </a:rPr>
              <a:t>de</a:t>
            </a:r>
            <a:r>
              <a:rPr sz="1200" spc="-114" dirty="0">
                <a:latin typeface="Verdana"/>
                <a:cs typeface="Verdana"/>
              </a:rPr>
              <a:t> </a:t>
            </a:r>
            <a:r>
              <a:rPr sz="1200" spc="-65" dirty="0">
                <a:latin typeface="Verdana"/>
                <a:cs typeface="Verdana"/>
              </a:rPr>
              <a:t>trayectorias</a:t>
            </a:r>
            <a:r>
              <a:rPr sz="1200" spc="-114" dirty="0">
                <a:latin typeface="Verdana"/>
                <a:cs typeface="Verdana"/>
              </a:rPr>
              <a:t> </a:t>
            </a:r>
            <a:r>
              <a:rPr sz="1200" spc="-80" dirty="0">
                <a:latin typeface="Verdana"/>
                <a:cs typeface="Verdana"/>
              </a:rPr>
              <a:t>que</a:t>
            </a:r>
            <a:r>
              <a:rPr sz="1200" spc="-114" dirty="0">
                <a:latin typeface="Verdana"/>
                <a:cs typeface="Verdana"/>
              </a:rPr>
              <a:t> </a:t>
            </a:r>
            <a:r>
              <a:rPr sz="1200" spc="-75" dirty="0">
                <a:latin typeface="Verdana"/>
                <a:cs typeface="Verdana"/>
              </a:rPr>
              <a:t>combinan</a:t>
            </a:r>
            <a:r>
              <a:rPr sz="1200" spc="-114" dirty="0">
                <a:latin typeface="Verdana"/>
                <a:cs typeface="Verdana"/>
              </a:rPr>
              <a:t> </a:t>
            </a:r>
            <a:r>
              <a:rPr sz="1200" spc="-60" dirty="0">
                <a:latin typeface="Verdana"/>
                <a:cs typeface="Verdana"/>
              </a:rPr>
              <a:t>altura</a:t>
            </a:r>
            <a:r>
              <a:rPr sz="1200" spc="-114" dirty="0">
                <a:latin typeface="Verdana"/>
                <a:cs typeface="Verdana"/>
              </a:rPr>
              <a:t> </a:t>
            </a:r>
            <a:r>
              <a:rPr sz="1200" spc="-45" dirty="0">
                <a:latin typeface="Verdana"/>
                <a:cs typeface="Verdana"/>
              </a:rPr>
              <a:t>y</a:t>
            </a:r>
            <a:r>
              <a:rPr sz="1200" spc="-114" dirty="0">
                <a:latin typeface="Verdana"/>
                <a:cs typeface="Verdana"/>
              </a:rPr>
              <a:t> </a:t>
            </a:r>
            <a:r>
              <a:rPr sz="1200" spc="-85" dirty="0">
                <a:latin typeface="Verdana"/>
                <a:cs typeface="Verdana"/>
              </a:rPr>
              <a:t>potencia,</a:t>
            </a:r>
            <a:r>
              <a:rPr sz="1200" spc="-114" dirty="0">
                <a:latin typeface="Verdana"/>
                <a:cs typeface="Verdana"/>
              </a:rPr>
              <a:t> </a:t>
            </a:r>
            <a:r>
              <a:rPr sz="1200" spc="-75" dirty="0">
                <a:latin typeface="Verdana"/>
                <a:cs typeface="Verdana"/>
              </a:rPr>
              <a:t>con</a:t>
            </a:r>
            <a:r>
              <a:rPr sz="1200" spc="-114" dirty="0">
                <a:latin typeface="Verdana"/>
                <a:cs typeface="Verdana"/>
              </a:rPr>
              <a:t> </a:t>
            </a:r>
            <a:r>
              <a:rPr sz="1200" spc="-90" dirty="0">
                <a:latin typeface="Verdana"/>
                <a:cs typeface="Verdana"/>
              </a:rPr>
              <a:t>un</a:t>
            </a:r>
            <a:r>
              <a:rPr sz="1200" spc="-120" dirty="0">
                <a:latin typeface="Verdana"/>
                <a:cs typeface="Verdana"/>
              </a:rPr>
              <a:t> </a:t>
            </a:r>
            <a:r>
              <a:rPr sz="1200" spc="-80" dirty="0">
                <a:latin typeface="Verdana"/>
                <a:cs typeface="Verdana"/>
              </a:rPr>
              <a:t>gran</a:t>
            </a:r>
            <a:r>
              <a:rPr sz="1200" spc="-114" dirty="0">
                <a:latin typeface="Verdana"/>
                <a:cs typeface="Verdana"/>
              </a:rPr>
              <a:t> </a:t>
            </a:r>
            <a:r>
              <a:rPr sz="1200" spc="-70" dirty="0">
                <a:latin typeface="Verdana"/>
                <a:cs typeface="Verdana"/>
              </a:rPr>
              <a:t>radio</a:t>
            </a:r>
            <a:r>
              <a:rPr sz="1200" spc="-114" dirty="0">
                <a:latin typeface="Verdana"/>
                <a:cs typeface="Verdana"/>
              </a:rPr>
              <a:t> </a:t>
            </a:r>
            <a:r>
              <a:rPr sz="1200" spc="-75" dirty="0">
                <a:latin typeface="Verdana"/>
                <a:cs typeface="Verdana"/>
              </a:rPr>
              <a:t>de</a:t>
            </a:r>
            <a:r>
              <a:rPr sz="1200" spc="-114" dirty="0">
                <a:latin typeface="Verdana"/>
                <a:cs typeface="Verdana"/>
              </a:rPr>
              <a:t> </a:t>
            </a:r>
            <a:r>
              <a:rPr sz="1200" spc="-10" dirty="0">
                <a:latin typeface="Verdana"/>
                <a:cs typeface="Verdana"/>
              </a:rPr>
              <a:t>acción.</a:t>
            </a:r>
            <a:endParaRPr sz="1200">
              <a:latin typeface="Verdana"/>
              <a:cs typeface="Verdana"/>
            </a:endParaRPr>
          </a:p>
          <a:p>
            <a:pPr marL="332740" indent="-320040">
              <a:lnSpc>
                <a:spcPct val="100000"/>
              </a:lnSpc>
              <a:spcBef>
                <a:spcPts val="215"/>
              </a:spcBef>
              <a:buFont typeface="Arial MT"/>
              <a:buChar char="●"/>
              <a:tabLst>
                <a:tab pos="332740" algn="l"/>
              </a:tabLst>
            </a:pPr>
            <a:r>
              <a:rPr sz="1200" spc="-100" dirty="0">
                <a:latin typeface="Verdana"/>
                <a:cs typeface="Verdana"/>
              </a:rPr>
              <a:t>Son</a:t>
            </a:r>
            <a:r>
              <a:rPr sz="1200" spc="-114" dirty="0">
                <a:latin typeface="Verdana"/>
                <a:cs typeface="Verdana"/>
              </a:rPr>
              <a:t> </a:t>
            </a:r>
            <a:r>
              <a:rPr sz="1200" spc="-70" dirty="0">
                <a:latin typeface="Verdana"/>
                <a:cs typeface="Verdana"/>
              </a:rPr>
              <a:t>ideales</a:t>
            </a:r>
            <a:r>
              <a:rPr sz="1200" spc="-110" dirty="0">
                <a:latin typeface="Verdana"/>
                <a:cs typeface="Verdana"/>
              </a:rPr>
              <a:t> </a:t>
            </a:r>
            <a:r>
              <a:rPr sz="1200" spc="-65" dirty="0">
                <a:latin typeface="Verdana"/>
                <a:cs typeface="Verdana"/>
              </a:rPr>
              <a:t>para</a:t>
            </a:r>
            <a:r>
              <a:rPr sz="1200" spc="-110" dirty="0">
                <a:latin typeface="Verdana"/>
                <a:cs typeface="Verdana"/>
              </a:rPr>
              <a:t> </a:t>
            </a:r>
            <a:r>
              <a:rPr sz="1200" spc="-65" dirty="0">
                <a:latin typeface="Verdana"/>
                <a:cs typeface="Verdana"/>
              </a:rPr>
              <a:t>lanzar</a:t>
            </a:r>
            <a:r>
              <a:rPr sz="1200" spc="-110" dirty="0">
                <a:latin typeface="Verdana"/>
                <a:cs typeface="Verdana"/>
              </a:rPr>
              <a:t> </a:t>
            </a:r>
            <a:r>
              <a:rPr sz="1200" spc="-65" dirty="0">
                <a:latin typeface="Verdana"/>
                <a:cs typeface="Verdana"/>
              </a:rPr>
              <a:t>proyectiles</a:t>
            </a:r>
            <a:r>
              <a:rPr sz="1200" spc="-110" dirty="0">
                <a:latin typeface="Verdana"/>
                <a:cs typeface="Verdana"/>
              </a:rPr>
              <a:t> </a:t>
            </a:r>
            <a:r>
              <a:rPr sz="1200" spc="-70" dirty="0">
                <a:latin typeface="Verdana"/>
                <a:cs typeface="Verdana"/>
              </a:rPr>
              <a:t>pesados</a:t>
            </a:r>
            <a:r>
              <a:rPr sz="1200" spc="-110" dirty="0">
                <a:latin typeface="Verdana"/>
                <a:cs typeface="Verdana"/>
              </a:rPr>
              <a:t> </a:t>
            </a:r>
            <a:r>
              <a:rPr sz="1200" spc="-45" dirty="0">
                <a:latin typeface="Verdana"/>
                <a:cs typeface="Verdana"/>
              </a:rPr>
              <a:t>a</a:t>
            </a:r>
            <a:r>
              <a:rPr sz="1200" spc="-110" dirty="0">
                <a:latin typeface="Verdana"/>
                <a:cs typeface="Verdana"/>
              </a:rPr>
              <a:t> </a:t>
            </a:r>
            <a:r>
              <a:rPr sz="1200" spc="-80" dirty="0">
                <a:latin typeface="Verdana"/>
                <a:cs typeface="Verdana"/>
              </a:rPr>
              <a:t>gran</a:t>
            </a:r>
            <a:r>
              <a:rPr sz="1200" spc="-110" dirty="0">
                <a:latin typeface="Verdana"/>
                <a:cs typeface="Verdana"/>
              </a:rPr>
              <a:t> </a:t>
            </a:r>
            <a:r>
              <a:rPr sz="1200" spc="-65" dirty="0">
                <a:latin typeface="Verdana"/>
                <a:cs typeface="Verdana"/>
              </a:rPr>
              <a:t>distancia</a:t>
            </a:r>
            <a:r>
              <a:rPr sz="1200" spc="-110" dirty="0">
                <a:latin typeface="Verdana"/>
                <a:cs typeface="Verdana"/>
              </a:rPr>
              <a:t> </a:t>
            </a:r>
            <a:r>
              <a:rPr sz="1200" spc="-45" dirty="0">
                <a:latin typeface="Verdana"/>
                <a:cs typeface="Verdana"/>
              </a:rPr>
              <a:t>y</a:t>
            </a:r>
            <a:r>
              <a:rPr sz="1200" spc="-110" dirty="0">
                <a:latin typeface="Verdana"/>
                <a:cs typeface="Verdana"/>
              </a:rPr>
              <a:t> </a:t>
            </a:r>
            <a:r>
              <a:rPr sz="1200" spc="-80" dirty="0">
                <a:latin typeface="Verdana"/>
                <a:cs typeface="Verdana"/>
              </a:rPr>
              <a:t>superar</a:t>
            </a:r>
            <a:r>
              <a:rPr sz="1200" spc="-110" dirty="0">
                <a:latin typeface="Verdana"/>
                <a:cs typeface="Verdana"/>
              </a:rPr>
              <a:t> </a:t>
            </a:r>
            <a:r>
              <a:rPr sz="1200" spc="-90" dirty="0">
                <a:latin typeface="Verdana"/>
                <a:cs typeface="Verdana"/>
              </a:rPr>
              <a:t>muros</a:t>
            </a:r>
            <a:r>
              <a:rPr sz="1200" spc="-110" dirty="0">
                <a:latin typeface="Verdana"/>
                <a:cs typeface="Verdana"/>
              </a:rPr>
              <a:t> </a:t>
            </a:r>
            <a:r>
              <a:rPr sz="1200" spc="-10" dirty="0">
                <a:latin typeface="Verdana"/>
                <a:cs typeface="Verdana"/>
              </a:rPr>
              <a:t>altos.</a:t>
            </a:r>
            <a:endParaRPr sz="1200">
              <a:latin typeface="Verdana"/>
              <a:cs typeface="Verdana"/>
            </a:endParaRPr>
          </a:p>
          <a:p>
            <a:pPr marL="332740" indent="-320040">
              <a:lnSpc>
                <a:spcPct val="100000"/>
              </a:lnSpc>
              <a:spcBef>
                <a:spcPts val="215"/>
              </a:spcBef>
              <a:buFont typeface="Arial MT"/>
              <a:buChar char="●"/>
              <a:tabLst>
                <a:tab pos="332740" algn="l"/>
              </a:tabLst>
            </a:pPr>
            <a:r>
              <a:rPr sz="1200" b="1" spc="-50" dirty="0">
                <a:latin typeface="Tahoma"/>
                <a:cs typeface="Tahoma"/>
              </a:rPr>
              <a:t>Ejempl</a:t>
            </a:r>
            <a:r>
              <a:rPr sz="1200" b="1" cap="small" spc="-50" dirty="0">
                <a:latin typeface="Tahoma"/>
                <a:cs typeface="Tahoma"/>
              </a:rPr>
              <a:t>o</a:t>
            </a:r>
            <a:r>
              <a:rPr sz="1200" b="1" spc="-50" dirty="0">
                <a:latin typeface="Tahoma"/>
                <a:cs typeface="Tahoma"/>
              </a:rPr>
              <a:t>:</a:t>
            </a:r>
            <a:r>
              <a:rPr sz="1200" b="1" spc="-20" dirty="0">
                <a:latin typeface="Tahoma"/>
                <a:cs typeface="Tahoma"/>
              </a:rPr>
              <a:t> </a:t>
            </a:r>
            <a:r>
              <a:rPr sz="1200" b="1" spc="-10" dirty="0">
                <a:latin typeface="Tahoma"/>
                <a:cs typeface="Tahoma"/>
              </a:rPr>
              <a:t>Trabuc</a:t>
            </a:r>
            <a:r>
              <a:rPr sz="1200" b="1" cap="small" spc="-10" dirty="0">
                <a:latin typeface="Tahoma"/>
                <a:cs typeface="Tahoma"/>
              </a:rPr>
              <a:t>o</a:t>
            </a:r>
            <a:endParaRPr sz="1200">
              <a:latin typeface="Tahoma"/>
              <a:cs typeface="Tahoma"/>
            </a:endParaRPr>
          </a:p>
          <a:p>
            <a:pPr marL="789940" marR="5080" lvl="1" indent="-320675">
              <a:lnSpc>
                <a:spcPct val="114999"/>
              </a:lnSpc>
              <a:buFont typeface="Arial MT"/>
              <a:buChar char="○"/>
              <a:tabLst>
                <a:tab pos="789940" algn="l"/>
              </a:tabLst>
            </a:pPr>
            <a:r>
              <a:rPr sz="1200" spc="-55" dirty="0">
                <a:latin typeface="Verdana"/>
                <a:cs typeface="Verdana"/>
              </a:rPr>
              <a:t>Una</a:t>
            </a:r>
            <a:r>
              <a:rPr sz="1200" spc="-114" dirty="0">
                <a:latin typeface="Verdana"/>
                <a:cs typeface="Verdana"/>
              </a:rPr>
              <a:t> </a:t>
            </a:r>
            <a:r>
              <a:rPr sz="1200" spc="-75" dirty="0">
                <a:latin typeface="Verdana"/>
                <a:cs typeface="Verdana"/>
              </a:rPr>
              <a:t>de</a:t>
            </a:r>
            <a:r>
              <a:rPr sz="1200" spc="-110" dirty="0">
                <a:latin typeface="Verdana"/>
                <a:cs typeface="Verdana"/>
              </a:rPr>
              <a:t> </a:t>
            </a:r>
            <a:r>
              <a:rPr sz="1200" spc="-55" dirty="0">
                <a:latin typeface="Verdana"/>
                <a:cs typeface="Verdana"/>
              </a:rPr>
              <a:t>las</a:t>
            </a:r>
            <a:r>
              <a:rPr sz="1200" spc="-110" dirty="0">
                <a:latin typeface="Verdana"/>
                <a:cs typeface="Verdana"/>
              </a:rPr>
              <a:t> </a:t>
            </a:r>
            <a:r>
              <a:rPr sz="1200" spc="-75" dirty="0">
                <a:latin typeface="Verdana"/>
                <a:cs typeface="Verdana"/>
              </a:rPr>
              <a:t>máquinas</a:t>
            </a:r>
            <a:r>
              <a:rPr sz="1200" spc="-114" dirty="0">
                <a:latin typeface="Verdana"/>
                <a:cs typeface="Verdana"/>
              </a:rPr>
              <a:t> </a:t>
            </a:r>
            <a:r>
              <a:rPr sz="1200" spc="-75" dirty="0">
                <a:latin typeface="Verdana"/>
                <a:cs typeface="Verdana"/>
              </a:rPr>
              <a:t>de</a:t>
            </a:r>
            <a:r>
              <a:rPr sz="1200" spc="-110" dirty="0">
                <a:latin typeface="Verdana"/>
                <a:cs typeface="Verdana"/>
              </a:rPr>
              <a:t> </a:t>
            </a:r>
            <a:r>
              <a:rPr sz="1200" spc="-70" dirty="0">
                <a:latin typeface="Verdana"/>
                <a:cs typeface="Verdana"/>
              </a:rPr>
              <a:t>asedio</a:t>
            </a:r>
            <a:r>
              <a:rPr sz="1200" spc="-110" dirty="0">
                <a:latin typeface="Verdana"/>
                <a:cs typeface="Verdana"/>
              </a:rPr>
              <a:t> </a:t>
            </a:r>
            <a:r>
              <a:rPr sz="1200" spc="-75" dirty="0">
                <a:latin typeface="Verdana"/>
                <a:cs typeface="Verdana"/>
              </a:rPr>
              <a:t>más</a:t>
            </a:r>
            <a:r>
              <a:rPr sz="1200" spc="-114" dirty="0">
                <a:latin typeface="Verdana"/>
                <a:cs typeface="Verdana"/>
              </a:rPr>
              <a:t> </a:t>
            </a:r>
            <a:r>
              <a:rPr sz="1200" spc="-90" dirty="0">
                <a:latin typeface="Verdana"/>
                <a:cs typeface="Verdana"/>
              </a:rPr>
              <a:t>poderosas,</a:t>
            </a:r>
            <a:r>
              <a:rPr sz="1200" spc="-110" dirty="0">
                <a:latin typeface="Verdana"/>
                <a:cs typeface="Verdana"/>
              </a:rPr>
              <a:t> </a:t>
            </a:r>
            <a:r>
              <a:rPr sz="1200" spc="-60" dirty="0">
                <a:latin typeface="Verdana"/>
                <a:cs typeface="Verdana"/>
              </a:rPr>
              <a:t>lanzaba</a:t>
            </a:r>
            <a:r>
              <a:rPr sz="1200" spc="-110" dirty="0">
                <a:latin typeface="Verdana"/>
                <a:cs typeface="Verdana"/>
              </a:rPr>
              <a:t> </a:t>
            </a:r>
            <a:r>
              <a:rPr sz="1200" spc="-80" dirty="0">
                <a:latin typeface="Verdana"/>
                <a:cs typeface="Verdana"/>
              </a:rPr>
              <a:t>grandes</a:t>
            </a:r>
            <a:r>
              <a:rPr sz="1200" spc="-114" dirty="0">
                <a:latin typeface="Verdana"/>
                <a:cs typeface="Verdana"/>
              </a:rPr>
              <a:t> </a:t>
            </a:r>
            <a:r>
              <a:rPr sz="1200" spc="-75" dirty="0">
                <a:latin typeface="Verdana"/>
                <a:cs typeface="Verdana"/>
              </a:rPr>
              <a:t>rocas</a:t>
            </a:r>
            <a:r>
              <a:rPr sz="1200" spc="-110" dirty="0">
                <a:latin typeface="Verdana"/>
                <a:cs typeface="Verdana"/>
              </a:rPr>
              <a:t> </a:t>
            </a:r>
            <a:r>
              <a:rPr sz="1200" spc="-60" dirty="0">
                <a:latin typeface="Verdana"/>
                <a:cs typeface="Verdana"/>
              </a:rPr>
              <a:t>o</a:t>
            </a:r>
            <a:r>
              <a:rPr sz="1200" spc="-110" dirty="0">
                <a:latin typeface="Verdana"/>
                <a:cs typeface="Verdana"/>
              </a:rPr>
              <a:t> </a:t>
            </a:r>
            <a:r>
              <a:rPr sz="1200" spc="-70" dirty="0">
                <a:latin typeface="Verdana"/>
                <a:cs typeface="Verdana"/>
              </a:rPr>
              <a:t>incluso</a:t>
            </a:r>
            <a:r>
              <a:rPr sz="1200" spc="-114" dirty="0">
                <a:latin typeface="Verdana"/>
                <a:cs typeface="Verdana"/>
              </a:rPr>
              <a:t> </a:t>
            </a:r>
            <a:r>
              <a:rPr sz="1200" spc="-85" dirty="0">
                <a:latin typeface="Verdana"/>
                <a:cs typeface="Verdana"/>
              </a:rPr>
              <a:t>cadáveres</a:t>
            </a:r>
            <a:r>
              <a:rPr sz="1200" spc="-110" dirty="0">
                <a:latin typeface="Verdana"/>
                <a:cs typeface="Verdana"/>
              </a:rPr>
              <a:t> </a:t>
            </a:r>
            <a:r>
              <a:rPr sz="1200" spc="-60" dirty="0">
                <a:latin typeface="Verdana"/>
                <a:cs typeface="Verdana"/>
              </a:rPr>
              <a:t>envenenados </a:t>
            </a:r>
            <a:r>
              <a:rPr sz="1200" spc="-75" dirty="0">
                <a:latin typeface="Verdana"/>
                <a:cs typeface="Verdana"/>
              </a:rPr>
              <a:t>con</a:t>
            </a:r>
            <a:r>
              <a:rPr sz="1200" spc="-105" dirty="0">
                <a:latin typeface="Verdana"/>
                <a:cs typeface="Verdana"/>
              </a:rPr>
              <a:t> </a:t>
            </a:r>
            <a:r>
              <a:rPr sz="1200" spc="-75" dirty="0">
                <a:latin typeface="Verdana"/>
                <a:cs typeface="Verdana"/>
              </a:rPr>
              <a:t>una</a:t>
            </a:r>
            <a:r>
              <a:rPr sz="1200" spc="-100" dirty="0">
                <a:latin typeface="Verdana"/>
                <a:cs typeface="Verdana"/>
              </a:rPr>
              <a:t> </a:t>
            </a:r>
            <a:r>
              <a:rPr sz="1200" spc="-60" dirty="0">
                <a:latin typeface="Verdana"/>
                <a:cs typeface="Verdana"/>
              </a:rPr>
              <a:t>trayectoria</a:t>
            </a:r>
            <a:r>
              <a:rPr sz="1200" spc="-105" dirty="0">
                <a:latin typeface="Verdana"/>
                <a:cs typeface="Verdana"/>
              </a:rPr>
              <a:t> </a:t>
            </a:r>
            <a:r>
              <a:rPr sz="1200" spc="-60" dirty="0">
                <a:latin typeface="Verdana"/>
                <a:cs typeface="Verdana"/>
              </a:rPr>
              <a:t>balística</a:t>
            </a:r>
            <a:r>
              <a:rPr sz="1200" spc="-100" dirty="0">
                <a:latin typeface="Verdana"/>
                <a:cs typeface="Verdana"/>
              </a:rPr>
              <a:t> </a:t>
            </a:r>
            <a:r>
              <a:rPr sz="1200" spc="-10" dirty="0">
                <a:latin typeface="Verdana"/>
                <a:cs typeface="Verdana"/>
              </a:rPr>
              <a:t>precisa.</a:t>
            </a:r>
            <a:endParaRPr sz="1200">
              <a:latin typeface="Verdana"/>
              <a:cs typeface="Verdana"/>
            </a:endParaRPr>
          </a:p>
          <a:p>
            <a:pPr marL="332740" indent="-320040">
              <a:lnSpc>
                <a:spcPct val="100000"/>
              </a:lnSpc>
              <a:spcBef>
                <a:spcPts val="219"/>
              </a:spcBef>
              <a:buFont typeface="Arial MT"/>
              <a:buChar char="●"/>
              <a:tabLst>
                <a:tab pos="332740" algn="l"/>
              </a:tabLst>
            </a:pPr>
            <a:r>
              <a:rPr sz="1200" b="1" spc="-50" dirty="0">
                <a:latin typeface="Tahoma"/>
                <a:cs typeface="Tahoma"/>
              </a:rPr>
              <a:t>Ejempl</a:t>
            </a:r>
            <a:r>
              <a:rPr sz="1200" b="1" cap="small" spc="-50" dirty="0">
                <a:latin typeface="Tahoma"/>
                <a:cs typeface="Tahoma"/>
              </a:rPr>
              <a:t>o</a:t>
            </a:r>
            <a:r>
              <a:rPr sz="1200" b="1" spc="-50" dirty="0">
                <a:latin typeface="Tahoma"/>
                <a:cs typeface="Tahoma"/>
              </a:rPr>
              <a:t>:</a:t>
            </a:r>
            <a:r>
              <a:rPr sz="1200" b="1" spc="-20" dirty="0">
                <a:latin typeface="Tahoma"/>
                <a:cs typeface="Tahoma"/>
              </a:rPr>
              <a:t> </a:t>
            </a:r>
            <a:r>
              <a:rPr sz="1200" b="1" spc="-10" dirty="0">
                <a:latin typeface="Tahoma"/>
                <a:cs typeface="Tahoma"/>
              </a:rPr>
              <a:t>Mang</a:t>
            </a:r>
            <a:r>
              <a:rPr sz="1200" b="1" cap="small" spc="-10" dirty="0">
                <a:latin typeface="Tahoma"/>
                <a:cs typeface="Tahoma"/>
              </a:rPr>
              <a:t>o</a:t>
            </a:r>
            <a:r>
              <a:rPr sz="1200" b="1" spc="-10" dirty="0">
                <a:latin typeface="Tahoma"/>
                <a:cs typeface="Tahoma"/>
              </a:rPr>
              <a:t>nel</a:t>
            </a:r>
            <a:endParaRPr sz="1200">
              <a:latin typeface="Tahoma"/>
              <a:cs typeface="Tahoma"/>
            </a:endParaRPr>
          </a:p>
          <a:p>
            <a:pPr marL="789940" lvl="1" indent="-320040">
              <a:lnSpc>
                <a:spcPct val="100000"/>
              </a:lnSpc>
              <a:spcBef>
                <a:spcPts val="215"/>
              </a:spcBef>
              <a:buFont typeface="Arial MT"/>
              <a:buChar char="○"/>
              <a:tabLst>
                <a:tab pos="789940" algn="l"/>
              </a:tabLst>
            </a:pPr>
            <a:r>
              <a:rPr sz="1200" spc="-95" dirty="0">
                <a:latin typeface="Verdana"/>
                <a:cs typeface="Verdana"/>
              </a:rPr>
              <a:t>Versión</a:t>
            </a:r>
            <a:r>
              <a:rPr sz="1200" spc="-114" dirty="0">
                <a:latin typeface="Verdana"/>
                <a:cs typeface="Verdana"/>
              </a:rPr>
              <a:t> </a:t>
            </a:r>
            <a:r>
              <a:rPr sz="1200" spc="-75" dirty="0">
                <a:latin typeface="Verdana"/>
                <a:cs typeface="Verdana"/>
              </a:rPr>
              <a:t>más</a:t>
            </a:r>
            <a:r>
              <a:rPr sz="1200" spc="-110" dirty="0">
                <a:latin typeface="Verdana"/>
                <a:cs typeface="Verdana"/>
              </a:rPr>
              <a:t> </a:t>
            </a:r>
            <a:r>
              <a:rPr sz="1200" spc="-65" dirty="0">
                <a:latin typeface="Verdana"/>
                <a:cs typeface="Verdana"/>
              </a:rPr>
              <a:t>ligera</a:t>
            </a:r>
            <a:r>
              <a:rPr sz="1200" spc="-110" dirty="0">
                <a:latin typeface="Verdana"/>
                <a:cs typeface="Verdana"/>
              </a:rPr>
              <a:t> </a:t>
            </a:r>
            <a:r>
              <a:rPr sz="1200" spc="-55" dirty="0">
                <a:latin typeface="Verdana"/>
                <a:cs typeface="Verdana"/>
              </a:rPr>
              <a:t>del</a:t>
            </a:r>
            <a:r>
              <a:rPr sz="1200" spc="-110" dirty="0">
                <a:latin typeface="Verdana"/>
                <a:cs typeface="Verdana"/>
              </a:rPr>
              <a:t> </a:t>
            </a:r>
            <a:r>
              <a:rPr sz="1200" spc="-95" dirty="0">
                <a:latin typeface="Verdana"/>
                <a:cs typeface="Verdana"/>
              </a:rPr>
              <a:t>trabuco,</a:t>
            </a:r>
            <a:r>
              <a:rPr sz="1200" spc="-110" dirty="0">
                <a:latin typeface="Verdana"/>
                <a:cs typeface="Verdana"/>
              </a:rPr>
              <a:t> </a:t>
            </a:r>
            <a:r>
              <a:rPr sz="1200" spc="-65" dirty="0">
                <a:latin typeface="Verdana"/>
                <a:cs typeface="Verdana"/>
              </a:rPr>
              <a:t>utilizado</a:t>
            </a:r>
            <a:r>
              <a:rPr sz="1200" spc="-110" dirty="0">
                <a:latin typeface="Verdana"/>
                <a:cs typeface="Verdana"/>
              </a:rPr>
              <a:t> </a:t>
            </a:r>
            <a:r>
              <a:rPr sz="1200" spc="-65" dirty="0">
                <a:latin typeface="Verdana"/>
                <a:cs typeface="Verdana"/>
              </a:rPr>
              <a:t>para</a:t>
            </a:r>
            <a:r>
              <a:rPr sz="1200" spc="-110" dirty="0">
                <a:latin typeface="Verdana"/>
                <a:cs typeface="Verdana"/>
              </a:rPr>
              <a:t> </a:t>
            </a:r>
            <a:r>
              <a:rPr sz="1200" spc="-65" dirty="0">
                <a:latin typeface="Verdana"/>
                <a:cs typeface="Verdana"/>
              </a:rPr>
              <a:t>lanzar</a:t>
            </a:r>
            <a:r>
              <a:rPr sz="1200" spc="-110" dirty="0">
                <a:latin typeface="Verdana"/>
                <a:cs typeface="Verdana"/>
              </a:rPr>
              <a:t> </a:t>
            </a:r>
            <a:r>
              <a:rPr sz="1200" spc="-65" dirty="0">
                <a:latin typeface="Verdana"/>
                <a:cs typeface="Verdana"/>
              </a:rPr>
              <a:t>proyectiles</a:t>
            </a:r>
            <a:r>
              <a:rPr sz="1200" spc="-110" dirty="0">
                <a:latin typeface="Verdana"/>
                <a:cs typeface="Verdana"/>
              </a:rPr>
              <a:t> </a:t>
            </a:r>
            <a:r>
              <a:rPr sz="1200" spc="-75" dirty="0">
                <a:latin typeface="Verdana"/>
                <a:cs typeface="Verdana"/>
              </a:rPr>
              <a:t>con</a:t>
            </a:r>
            <a:r>
              <a:rPr sz="1200" spc="-114" dirty="0">
                <a:latin typeface="Verdana"/>
                <a:cs typeface="Verdana"/>
              </a:rPr>
              <a:t> </a:t>
            </a:r>
            <a:r>
              <a:rPr sz="1200" spc="-90" dirty="0">
                <a:latin typeface="Verdana"/>
                <a:cs typeface="Verdana"/>
              </a:rPr>
              <a:t>un</a:t>
            </a:r>
            <a:r>
              <a:rPr sz="1200" spc="-110" dirty="0">
                <a:latin typeface="Verdana"/>
                <a:cs typeface="Verdana"/>
              </a:rPr>
              <a:t> </a:t>
            </a:r>
            <a:r>
              <a:rPr sz="1200" spc="-70" dirty="0">
                <a:latin typeface="Verdana"/>
                <a:cs typeface="Verdana"/>
              </a:rPr>
              <a:t>arco</a:t>
            </a:r>
            <a:r>
              <a:rPr sz="1200" spc="-110" dirty="0">
                <a:latin typeface="Verdana"/>
                <a:cs typeface="Verdana"/>
              </a:rPr>
              <a:t> </a:t>
            </a:r>
            <a:r>
              <a:rPr sz="1200" spc="-75" dirty="0">
                <a:latin typeface="Verdana"/>
                <a:cs typeface="Verdana"/>
              </a:rPr>
              <a:t>más</a:t>
            </a:r>
            <a:r>
              <a:rPr sz="1200" spc="-110" dirty="0">
                <a:latin typeface="Verdana"/>
                <a:cs typeface="Verdana"/>
              </a:rPr>
              <a:t> </a:t>
            </a:r>
            <a:r>
              <a:rPr sz="1200" spc="-10" dirty="0">
                <a:latin typeface="Verdana"/>
                <a:cs typeface="Verdana"/>
              </a:rPr>
              <a:t>amplio.</a:t>
            </a:r>
            <a:endParaRPr sz="1200">
              <a:latin typeface="Verdana"/>
              <a:cs typeface="Verdana"/>
            </a:endParaRPr>
          </a:p>
        </p:txBody>
      </p:sp>
      <p:grpSp>
        <p:nvGrpSpPr>
          <p:cNvPr id="5" name="object 5"/>
          <p:cNvGrpSpPr/>
          <p:nvPr/>
        </p:nvGrpSpPr>
        <p:grpSpPr>
          <a:xfrm>
            <a:off x="3733899" y="3447974"/>
            <a:ext cx="1676400" cy="714375"/>
            <a:chOff x="3733899" y="3447974"/>
            <a:chExt cx="1676400" cy="714375"/>
          </a:xfrm>
        </p:grpSpPr>
        <p:pic>
          <p:nvPicPr>
            <p:cNvPr id="6" name="object 6"/>
            <p:cNvPicPr/>
            <p:nvPr/>
          </p:nvPicPr>
          <p:blipFill>
            <a:blip r:embed="rId2" cstate="print"/>
            <a:stretch>
              <a:fillRect/>
            </a:stretch>
          </p:blipFill>
          <p:spPr>
            <a:xfrm>
              <a:off x="3762475" y="3476549"/>
              <a:ext cx="1619249" cy="657224"/>
            </a:xfrm>
            <a:prstGeom prst="rect">
              <a:avLst/>
            </a:prstGeom>
          </p:spPr>
        </p:pic>
        <p:sp>
          <p:nvSpPr>
            <p:cNvPr id="7" name="object 7"/>
            <p:cNvSpPr/>
            <p:nvPr/>
          </p:nvSpPr>
          <p:spPr>
            <a:xfrm>
              <a:off x="3748187" y="3462262"/>
              <a:ext cx="1647825" cy="685800"/>
            </a:xfrm>
            <a:custGeom>
              <a:avLst/>
              <a:gdLst/>
              <a:ahLst/>
              <a:cxnLst/>
              <a:rect l="l" t="t" r="r" b="b"/>
              <a:pathLst>
                <a:path w="1647825" h="685800">
                  <a:moveTo>
                    <a:pt x="0" y="0"/>
                  </a:moveTo>
                  <a:lnTo>
                    <a:pt x="1647824" y="0"/>
                  </a:lnTo>
                  <a:lnTo>
                    <a:pt x="1647824" y="685799"/>
                  </a:lnTo>
                  <a:lnTo>
                    <a:pt x="0" y="685799"/>
                  </a:lnTo>
                  <a:lnTo>
                    <a:pt x="0" y="0"/>
                  </a:lnTo>
                  <a:close/>
                </a:path>
              </a:pathLst>
            </a:custGeom>
            <a:ln w="28574">
              <a:solidFill>
                <a:srgbClr val="482400"/>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5143500"/>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326390">
              <a:lnSpc>
                <a:spcPct val="100000"/>
              </a:lnSpc>
              <a:spcBef>
                <a:spcPts val="100"/>
              </a:spcBef>
            </a:pPr>
            <a:r>
              <a:rPr dirty="0"/>
              <a:t>TRABUCO</a:t>
            </a:r>
            <a:r>
              <a:rPr spc="-195" dirty="0"/>
              <a:t> </a:t>
            </a:r>
            <a:r>
              <a:rPr spc="135" dirty="0"/>
              <a:t>Y</a:t>
            </a:r>
            <a:r>
              <a:rPr spc="-185" dirty="0"/>
              <a:t> </a:t>
            </a:r>
            <a:r>
              <a:rPr spc="75" dirty="0"/>
              <a:t>MANGONEL</a:t>
            </a:r>
          </a:p>
        </p:txBody>
      </p:sp>
      <p:grpSp>
        <p:nvGrpSpPr>
          <p:cNvPr id="4" name="object 4"/>
          <p:cNvGrpSpPr/>
          <p:nvPr/>
        </p:nvGrpSpPr>
        <p:grpSpPr>
          <a:xfrm>
            <a:off x="1107465" y="1581150"/>
            <a:ext cx="3112770" cy="2346325"/>
            <a:chOff x="1193077" y="2188874"/>
            <a:chExt cx="3112770" cy="2346325"/>
          </a:xfrm>
        </p:grpSpPr>
        <p:pic>
          <p:nvPicPr>
            <p:cNvPr id="5" name="object 5"/>
            <p:cNvPicPr/>
            <p:nvPr/>
          </p:nvPicPr>
          <p:blipFill>
            <a:blip r:embed="rId3" cstate="print"/>
            <a:stretch>
              <a:fillRect/>
            </a:stretch>
          </p:blipFill>
          <p:spPr>
            <a:xfrm>
              <a:off x="1221652" y="2217450"/>
              <a:ext cx="3055499" cy="2288675"/>
            </a:xfrm>
            <a:prstGeom prst="rect">
              <a:avLst/>
            </a:prstGeom>
          </p:spPr>
        </p:pic>
        <p:sp>
          <p:nvSpPr>
            <p:cNvPr id="6" name="object 6"/>
            <p:cNvSpPr/>
            <p:nvPr/>
          </p:nvSpPr>
          <p:spPr>
            <a:xfrm>
              <a:off x="1207365" y="2203162"/>
              <a:ext cx="3084195" cy="2317750"/>
            </a:xfrm>
            <a:custGeom>
              <a:avLst/>
              <a:gdLst/>
              <a:ahLst/>
              <a:cxnLst/>
              <a:rect l="l" t="t" r="r" b="b"/>
              <a:pathLst>
                <a:path w="3084195" h="2317750">
                  <a:moveTo>
                    <a:pt x="0" y="0"/>
                  </a:moveTo>
                  <a:lnTo>
                    <a:pt x="3084074" y="0"/>
                  </a:lnTo>
                  <a:lnTo>
                    <a:pt x="3084074" y="2317250"/>
                  </a:lnTo>
                  <a:lnTo>
                    <a:pt x="0" y="2317250"/>
                  </a:lnTo>
                  <a:lnTo>
                    <a:pt x="0" y="0"/>
                  </a:lnTo>
                  <a:close/>
                </a:path>
              </a:pathLst>
            </a:custGeom>
            <a:ln w="28574">
              <a:solidFill>
                <a:srgbClr val="482400"/>
              </a:solidFill>
            </a:ln>
          </p:spPr>
          <p:txBody>
            <a:bodyPr wrap="square" lIns="0" tIns="0" rIns="0" bIns="0" rtlCol="0"/>
            <a:lstStyle/>
            <a:p>
              <a:endParaRPr/>
            </a:p>
          </p:txBody>
        </p:sp>
      </p:grpSp>
      <p:grpSp>
        <p:nvGrpSpPr>
          <p:cNvPr id="7" name="object 7"/>
          <p:cNvGrpSpPr/>
          <p:nvPr/>
        </p:nvGrpSpPr>
        <p:grpSpPr>
          <a:xfrm>
            <a:off x="5295050" y="1336521"/>
            <a:ext cx="3430270" cy="2970530"/>
            <a:chOff x="5295050" y="1336521"/>
            <a:chExt cx="3430270" cy="2970530"/>
          </a:xfrm>
        </p:grpSpPr>
        <p:pic>
          <p:nvPicPr>
            <p:cNvPr id="8" name="object 8"/>
            <p:cNvPicPr/>
            <p:nvPr/>
          </p:nvPicPr>
          <p:blipFill>
            <a:blip r:embed="rId4" cstate="print"/>
            <a:stretch>
              <a:fillRect/>
            </a:stretch>
          </p:blipFill>
          <p:spPr>
            <a:xfrm>
              <a:off x="5323625" y="1365096"/>
              <a:ext cx="3372874" cy="2913349"/>
            </a:xfrm>
            <a:prstGeom prst="rect">
              <a:avLst/>
            </a:prstGeom>
          </p:spPr>
        </p:pic>
        <p:sp>
          <p:nvSpPr>
            <p:cNvPr id="9" name="object 9"/>
            <p:cNvSpPr/>
            <p:nvPr/>
          </p:nvSpPr>
          <p:spPr>
            <a:xfrm>
              <a:off x="5309337" y="1350809"/>
              <a:ext cx="3401695" cy="2941955"/>
            </a:xfrm>
            <a:custGeom>
              <a:avLst/>
              <a:gdLst/>
              <a:ahLst/>
              <a:cxnLst/>
              <a:rect l="l" t="t" r="r" b="b"/>
              <a:pathLst>
                <a:path w="3401695" h="2941954">
                  <a:moveTo>
                    <a:pt x="0" y="0"/>
                  </a:moveTo>
                  <a:lnTo>
                    <a:pt x="3401449" y="0"/>
                  </a:lnTo>
                  <a:lnTo>
                    <a:pt x="3401449" y="2941924"/>
                  </a:lnTo>
                  <a:lnTo>
                    <a:pt x="0" y="2941924"/>
                  </a:lnTo>
                  <a:lnTo>
                    <a:pt x="0" y="0"/>
                  </a:lnTo>
                  <a:close/>
                </a:path>
              </a:pathLst>
            </a:custGeom>
            <a:ln w="28574">
              <a:solidFill>
                <a:srgbClr val="482400"/>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219200" y="155250"/>
            <a:ext cx="8427600" cy="239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7200" dirty="0">
                <a:solidFill>
                  <a:schemeClr val="tx1"/>
                </a:solidFill>
                <a:latin typeface="+mn-lt"/>
                <a:ea typeface="Comfortaa"/>
                <a:cs typeface="Comfortaa"/>
                <a:sym typeface="Comfortaa"/>
              </a:rPr>
              <a:t>Principales</a:t>
            </a:r>
            <a:endParaRPr sz="7200" dirty="0">
              <a:solidFill>
                <a:schemeClr val="tx1"/>
              </a:solidFill>
              <a:latin typeface="+mn-lt"/>
              <a:ea typeface="Comfortaa"/>
              <a:cs typeface="Comfortaa"/>
              <a:sym typeface="Comfortaa"/>
            </a:endParaRPr>
          </a:p>
          <a:p>
            <a:pPr marL="0" lvl="0" indent="0" algn="ctr" rtl="0">
              <a:spcBef>
                <a:spcPts val="0"/>
              </a:spcBef>
              <a:spcAft>
                <a:spcPts val="0"/>
              </a:spcAft>
              <a:buNone/>
            </a:pPr>
            <a:r>
              <a:rPr lang="es" sz="7200" dirty="0">
                <a:solidFill>
                  <a:schemeClr val="tx1"/>
                </a:solidFill>
                <a:latin typeface="+mn-lt"/>
                <a:ea typeface="Comfortaa"/>
                <a:cs typeface="Comfortaa"/>
                <a:sym typeface="Comfortaa"/>
              </a:rPr>
              <a:t>  </a:t>
            </a:r>
            <a:r>
              <a:rPr lang="es" sz="7200" dirty="0" smtClean="0">
                <a:solidFill>
                  <a:schemeClr val="tx1"/>
                </a:solidFill>
                <a:latin typeface="+mn-lt"/>
                <a:ea typeface="Comfortaa"/>
                <a:cs typeface="Comfortaa"/>
                <a:sym typeface="Comfortaa"/>
              </a:rPr>
              <a:t>asedios.</a:t>
            </a:r>
            <a:endParaRPr sz="7200" dirty="0">
              <a:solidFill>
                <a:schemeClr val="tx1"/>
              </a:solidFill>
              <a:latin typeface="+mn-lt"/>
              <a:ea typeface="Comfortaa"/>
              <a:cs typeface="Comfortaa"/>
              <a:sym typeface="Comfortaa"/>
            </a:endParaRPr>
          </a:p>
        </p:txBody>
      </p:sp>
      <p:pic>
        <p:nvPicPr>
          <p:cNvPr id="55" name="Google Shape;55;p13"/>
          <p:cNvPicPr preferRelativeResize="0"/>
          <p:nvPr/>
        </p:nvPicPr>
        <p:blipFill>
          <a:blip r:embed="rId3">
            <a:alphaModFix/>
          </a:blip>
          <a:stretch>
            <a:fillRect/>
          </a:stretch>
        </p:blipFill>
        <p:spPr>
          <a:xfrm>
            <a:off x="5861700" y="319250"/>
            <a:ext cx="3061700" cy="4466600"/>
          </a:xfrm>
          <a:prstGeom prst="rect">
            <a:avLst/>
          </a:prstGeom>
          <a:noFill/>
          <a:ln>
            <a:noFill/>
          </a:ln>
        </p:spPr>
      </p:pic>
      <p:sp>
        <p:nvSpPr>
          <p:cNvPr id="2" name="CuadroTexto 1"/>
          <p:cNvSpPr txBox="1"/>
          <p:nvPr/>
        </p:nvSpPr>
        <p:spPr>
          <a:xfrm>
            <a:off x="1905000" y="4139519"/>
            <a:ext cx="3810000" cy="646331"/>
          </a:xfrm>
          <a:prstGeom prst="rect">
            <a:avLst/>
          </a:prstGeom>
          <a:noFill/>
        </p:spPr>
        <p:txBody>
          <a:bodyPr wrap="square" rtlCol="0">
            <a:spAutoFit/>
          </a:bodyPr>
          <a:lstStyle/>
          <a:p>
            <a:r>
              <a:rPr lang="es-ES" dirty="0" smtClean="0">
                <a:solidFill>
                  <a:srgbClr val="FF0000"/>
                </a:solidFill>
              </a:rPr>
              <a:t>Eva Cuadrado, Luis Cuadrado, Pablo Marcano y Juan </a:t>
            </a:r>
            <a:r>
              <a:rPr lang="es-ES" dirty="0" err="1" smtClean="0">
                <a:solidFill>
                  <a:srgbClr val="FF0000"/>
                </a:solidFill>
              </a:rPr>
              <a:t>F</a:t>
            </a:r>
            <a:r>
              <a:rPr lang="es-ES" sz="1600" dirty="0" err="1" smtClean="0">
                <a:solidFill>
                  <a:srgbClr val="FF0000"/>
                </a:solidFill>
              </a:rPr>
              <a:t>co</a:t>
            </a:r>
            <a:r>
              <a:rPr lang="es-ES" sz="1600" dirty="0" smtClean="0">
                <a:solidFill>
                  <a:srgbClr val="FF0000"/>
                </a:solidFill>
              </a:rPr>
              <a:t> </a:t>
            </a:r>
            <a:r>
              <a:rPr lang="es-ES" sz="1600" dirty="0" err="1" smtClean="0">
                <a:solidFill>
                  <a:srgbClr val="FF0000"/>
                </a:solidFill>
              </a:rPr>
              <a:t>Yébenes</a:t>
            </a:r>
            <a:r>
              <a:rPr lang="es-ES" sz="1600" dirty="0" smtClean="0">
                <a:solidFill>
                  <a:srgbClr val="FF0000"/>
                </a:solidFill>
              </a:rPr>
              <a:t>.</a:t>
            </a:r>
            <a:endParaRPr lang="es-ES" dirty="0">
              <a:solidFill>
                <a:srgbClr val="FF0000"/>
              </a:solidFill>
            </a:endParaRPr>
          </a:p>
        </p:txBody>
      </p:sp>
    </p:spTree>
    <p:extLst>
      <p:ext uri="{BB962C8B-B14F-4D97-AF65-F5344CB8AC3E}">
        <p14:creationId xmlns:p14="http://schemas.microsoft.com/office/powerpoint/2010/main" val="4087718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6A43EA9-E121-A321-7223-9BC624F81ABA}"/>
              </a:ext>
            </a:extLst>
          </p:cNvPr>
          <p:cNvSpPr>
            <a:spLocks noGrp="1"/>
          </p:cNvSpPr>
          <p:nvPr>
            <p:ph type="title"/>
          </p:nvPr>
        </p:nvSpPr>
        <p:spPr>
          <a:xfrm>
            <a:off x="-1928" y="-2729"/>
            <a:ext cx="4025265" cy="1176336"/>
          </a:xfrm>
        </p:spPr>
        <p:txBody>
          <a:bodyPr>
            <a:normAutofit/>
          </a:bodyPr>
          <a:lstStyle/>
          <a:p>
            <a:r>
              <a:rPr lang="es-ES" sz="2800" b="1" dirty="0">
                <a:solidFill>
                  <a:srgbClr val="00B050"/>
                </a:solidFill>
                <a:latin typeface="+mn-lt"/>
              </a:rPr>
              <a:t>Asedio de Laquis (701 </a:t>
            </a:r>
            <a:r>
              <a:rPr lang="es-ES" sz="2800" b="1" dirty="0" err="1">
                <a:solidFill>
                  <a:srgbClr val="00B050"/>
                </a:solidFill>
                <a:latin typeface="+mn-lt"/>
              </a:rPr>
              <a:t>a.c</a:t>
            </a:r>
            <a:r>
              <a:rPr lang="es-ES" sz="2800" b="1" dirty="0">
                <a:solidFill>
                  <a:srgbClr val="00B050"/>
                </a:solidFill>
                <a:latin typeface="+mn-lt"/>
              </a:rPr>
              <a:t>)</a:t>
            </a:r>
          </a:p>
        </p:txBody>
      </p:sp>
      <p:pic>
        <p:nvPicPr>
          <p:cNvPr id="3" name="Imagen 2" descr="Asedio de Laquis (ciudad del reino de Judá) en el siglo VIII a. C: King ...">
            <a:extLst>
              <a:ext uri="{FF2B5EF4-FFF2-40B4-BE49-F238E27FC236}">
                <a16:creationId xmlns="" xmlns:a16="http://schemas.microsoft.com/office/drawing/2014/main" id="{4D1D046D-B240-5059-2E3B-72B8BDF94C8C}"/>
              </a:ext>
            </a:extLst>
          </p:cNvPr>
          <p:cNvPicPr>
            <a:picLocks noChangeAspect="1"/>
          </p:cNvPicPr>
          <p:nvPr/>
        </p:nvPicPr>
        <p:blipFill>
          <a:blip r:embed="rId2"/>
          <a:stretch>
            <a:fillRect/>
          </a:stretch>
        </p:blipFill>
        <p:spPr>
          <a:xfrm>
            <a:off x="1395" y="1167842"/>
            <a:ext cx="4018619" cy="3978695"/>
          </a:xfrm>
          <a:prstGeom prst="rect">
            <a:avLst/>
          </a:prstGeom>
        </p:spPr>
      </p:pic>
      <p:sp>
        <p:nvSpPr>
          <p:cNvPr id="4" name="CuadroTexto 3">
            <a:extLst>
              <a:ext uri="{FF2B5EF4-FFF2-40B4-BE49-F238E27FC236}">
                <a16:creationId xmlns="" xmlns:a16="http://schemas.microsoft.com/office/drawing/2014/main" id="{88F4C311-2AE6-9DD6-9475-19EB86B67F16}"/>
              </a:ext>
            </a:extLst>
          </p:cNvPr>
          <p:cNvSpPr txBox="1"/>
          <p:nvPr/>
        </p:nvSpPr>
        <p:spPr>
          <a:xfrm>
            <a:off x="4024010" y="1301"/>
            <a:ext cx="511171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800" dirty="0"/>
              <a:t>El asedio de Laquis fue parte de la campaña del rey asirio Senaquerib para someter al reino de Judá. Laquis </a:t>
            </a:r>
            <a:r>
              <a:rPr lang="es-ES" sz="1800" dirty="0" smtClean="0"/>
              <a:t>estaba  </a:t>
            </a:r>
            <a:r>
              <a:rPr lang="es-ES" sz="1800" dirty="0"/>
              <a:t>situada en un lugar estratégico y considerada la segunda ciudad más importante de Judá después de Jerusalén</a:t>
            </a:r>
            <a:r>
              <a:rPr lang="es-ES" sz="1800" dirty="0" smtClean="0"/>
              <a:t>, y </a:t>
            </a:r>
            <a:r>
              <a:rPr lang="es-ES" sz="1800" dirty="0"/>
              <a:t>representaba un objetivo clave para la expansión del Imperio Asirio.</a:t>
            </a:r>
          </a:p>
          <a:p>
            <a:pPr algn="just"/>
            <a:endParaRPr lang="es-ES" sz="1800" dirty="0"/>
          </a:p>
          <a:p>
            <a:pPr algn="just"/>
            <a:r>
              <a:rPr lang="es-ES" sz="1800" dirty="0"/>
              <a:t>Usaron una estrategia única en todo el </a:t>
            </a:r>
            <a:r>
              <a:rPr lang="es-ES" sz="1800" dirty="0" smtClean="0"/>
              <a:t>Oriente </a:t>
            </a:r>
            <a:r>
              <a:rPr lang="es-ES" sz="1800" dirty="0"/>
              <a:t>P</a:t>
            </a:r>
            <a:r>
              <a:rPr lang="es-ES" sz="1800" dirty="0" smtClean="0"/>
              <a:t>róximo </a:t>
            </a:r>
            <a:r>
              <a:rPr lang="es-ES" sz="1800" dirty="0"/>
              <a:t>y bastante ingeniosa, se le llamaba la </a:t>
            </a:r>
            <a:r>
              <a:rPr lang="es-ES" sz="1800" b="1" i="1" dirty="0">
                <a:solidFill>
                  <a:srgbClr val="FF0000"/>
                </a:solidFill>
              </a:rPr>
              <a:t>"rampa de asedio</a:t>
            </a:r>
            <a:r>
              <a:rPr lang="es-ES" sz="1800" b="1" dirty="0">
                <a:solidFill>
                  <a:srgbClr val="FF0000"/>
                </a:solidFill>
              </a:rPr>
              <a:t>", </a:t>
            </a:r>
            <a:r>
              <a:rPr lang="es-ES" sz="1800" dirty="0" smtClean="0"/>
              <a:t>un plano inclinado </a:t>
            </a:r>
            <a:r>
              <a:rPr lang="es-ES" sz="1800" dirty="0"/>
              <a:t>que </a:t>
            </a:r>
            <a:r>
              <a:rPr lang="es-ES" dirty="0" smtClean="0"/>
              <a:t>está </a:t>
            </a:r>
            <a:r>
              <a:rPr lang="es-ES" sz="1800" dirty="0" smtClean="0"/>
              <a:t> construido con </a:t>
            </a:r>
            <a:r>
              <a:rPr lang="es-ES" sz="1800" dirty="0"/>
              <a:t>cientos de piedra y que se elevaba mas alto que las murallas de </a:t>
            </a:r>
            <a:r>
              <a:rPr lang="es-ES" sz="1800" dirty="0" smtClean="0"/>
              <a:t>la ciudad asediada, </a:t>
            </a:r>
            <a:r>
              <a:rPr lang="es-ES" sz="1800" dirty="0"/>
              <a:t>lo que permitía que </a:t>
            </a:r>
            <a:r>
              <a:rPr lang="es-ES" sz="1800" dirty="0" smtClean="0"/>
              <a:t>máquinas </a:t>
            </a:r>
            <a:r>
              <a:rPr lang="es-ES" sz="1800" dirty="0"/>
              <a:t>como arietes o torres de asedio logren sobrepasar las </a:t>
            </a:r>
            <a:r>
              <a:rPr lang="es-ES" sz="1800" dirty="0" smtClean="0"/>
              <a:t>murallas. </a:t>
            </a:r>
            <a:r>
              <a:rPr lang="es-ES" sz="1800" dirty="0"/>
              <a:t>C</a:t>
            </a:r>
            <a:r>
              <a:rPr lang="es-ES" sz="1800" dirty="0" smtClean="0"/>
              <a:t>on </a:t>
            </a:r>
            <a:r>
              <a:rPr lang="es-ES" sz="1800" dirty="0"/>
              <a:t>esta estrategia lograron tumbar la ciudad de Laquis y </a:t>
            </a:r>
            <a:r>
              <a:rPr lang="es-ES" sz="1800" dirty="0" smtClean="0"/>
              <a:t>conquistarla.</a:t>
            </a:r>
            <a:endParaRPr lang="es-ES" sz="1800" dirty="0"/>
          </a:p>
          <a:p>
            <a:endParaRPr lang="es-ES" dirty="0"/>
          </a:p>
        </p:txBody>
      </p:sp>
    </p:spTree>
    <p:extLst>
      <p:ext uri="{BB962C8B-B14F-4D97-AF65-F5344CB8AC3E}">
        <p14:creationId xmlns:p14="http://schemas.microsoft.com/office/powerpoint/2010/main" val="1543982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170" y="104659"/>
            <a:ext cx="5429250" cy="2743200"/>
          </a:xfrm>
          <a:prstGeom prst="rect">
            <a:avLst/>
          </a:prstGeom>
        </p:spPr>
      </p:pic>
      <p:sp>
        <p:nvSpPr>
          <p:cNvPr id="4" name="Elipse 3"/>
          <p:cNvSpPr/>
          <p:nvPr/>
        </p:nvSpPr>
        <p:spPr>
          <a:xfrm rot="1476532">
            <a:off x="5435266" y="2106508"/>
            <a:ext cx="2126255" cy="606364"/>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p:cNvSpPr/>
          <p:nvPr/>
        </p:nvSpPr>
        <p:spPr>
          <a:xfrm>
            <a:off x="5993991" y="790089"/>
            <a:ext cx="1498883" cy="1465242"/>
          </a:xfrm>
          <a:prstGeom prst="ellipse">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rot="19036658">
            <a:off x="2568154" y="888868"/>
            <a:ext cx="2622014" cy="793214"/>
          </a:xfrm>
          <a:prstGeom prst="ellipse">
            <a:avLst/>
          </a:prstGeom>
          <a:noFill/>
          <a:ln w="603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152400" y="670281"/>
            <a:ext cx="2628438" cy="3170099"/>
          </a:xfrm>
          <a:prstGeom prst="rect">
            <a:avLst/>
          </a:prstGeom>
          <a:noFill/>
        </p:spPr>
        <p:txBody>
          <a:bodyPr wrap="square" rtlCol="0">
            <a:spAutoFit/>
          </a:bodyPr>
          <a:lstStyle/>
          <a:p>
            <a:pPr algn="just"/>
            <a:r>
              <a:rPr lang="es-ES" sz="2000" dirty="0" smtClean="0"/>
              <a:t>Durante el asedio de </a:t>
            </a:r>
            <a:r>
              <a:rPr lang="es-ES" sz="2000" dirty="0" err="1" smtClean="0"/>
              <a:t>Laquish</a:t>
            </a:r>
            <a:r>
              <a:rPr lang="es-ES" sz="2000" dirty="0" smtClean="0"/>
              <a:t> se usaron métodos tradicionales ( que persistieron hasta nuestros días, como las escaleras, junto a innovaciones como la rampa y la torre de asalto.</a:t>
            </a:r>
            <a:endParaRPr lang="es-ES" sz="2000" dirty="0"/>
          </a:p>
        </p:txBody>
      </p:sp>
    </p:spTree>
    <p:extLst>
      <p:ext uri="{BB962C8B-B14F-4D97-AF65-F5344CB8AC3E}">
        <p14:creationId xmlns:p14="http://schemas.microsoft.com/office/powerpoint/2010/main" val="391620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507" y="-160292"/>
            <a:ext cx="4753207" cy="10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800" b="1" dirty="0">
                <a:solidFill>
                  <a:srgbClr val="00B050"/>
                </a:solidFill>
                <a:latin typeface="Arial" panose="020B0604020202020204" pitchFamily="34" charset="0"/>
                <a:ea typeface="Courier New"/>
                <a:cs typeface="Arial" panose="020B0604020202020204" pitchFamily="34" charset="0"/>
                <a:sym typeface="Courier New"/>
              </a:rPr>
              <a:t>Sitio de Tiro(332 ac)</a:t>
            </a:r>
            <a:endParaRPr sz="2800" b="1" dirty="0">
              <a:solidFill>
                <a:srgbClr val="00B050"/>
              </a:solidFill>
              <a:latin typeface="Arial" panose="020B0604020202020204" pitchFamily="34" charset="0"/>
              <a:ea typeface="Courier New"/>
              <a:cs typeface="Arial" panose="020B0604020202020204" pitchFamily="34" charset="0"/>
              <a:sym typeface="Courier New"/>
            </a:endParaRPr>
          </a:p>
        </p:txBody>
      </p:sp>
      <p:sp>
        <p:nvSpPr>
          <p:cNvPr id="61" name="Google Shape;61;p14"/>
          <p:cNvSpPr txBox="1">
            <a:spLocks noGrp="1"/>
          </p:cNvSpPr>
          <p:nvPr>
            <p:ph type="body" idx="1"/>
          </p:nvPr>
        </p:nvSpPr>
        <p:spPr>
          <a:xfrm>
            <a:off x="4751400" y="209550"/>
            <a:ext cx="4392600" cy="3832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sz="1400" dirty="0" smtClean="0">
                <a:solidFill>
                  <a:schemeClr val="tx1"/>
                </a:solidFill>
              </a:rPr>
              <a:t>En este conflicto </a:t>
            </a:r>
            <a:r>
              <a:rPr lang="es" sz="1400" dirty="0">
                <a:solidFill>
                  <a:schemeClr val="tx1"/>
                </a:solidFill>
              </a:rPr>
              <a:t>ocurrido en Tiro </a:t>
            </a:r>
            <a:r>
              <a:rPr lang="es" sz="1400" dirty="0" smtClean="0">
                <a:solidFill>
                  <a:schemeClr val="tx1"/>
                </a:solidFill>
              </a:rPr>
              <a:t>(actual </a:t>
            </a:r>
            <a:r>
              <a:rPr lang="es" sz="1400" dirty="0">
                <a:solidFill>
                  <a:schemeClr val="tx1"/>
                </a:solidFill>
              </a:rPr>
              <a:t>Líbano),  Alejandro Magno atacó a los persas que habitaban esa </a:t>
            </a:r>
            <a:r>
              <a:rPr lang="es" sz="1400" dirty="0" smtClean="0">
                <a:solidFill>
                  <a:schemeClr val="tx1"/>
                </a:solidFill>
              </a:rPr>
              <a:t>zona. Al macedonio se le presentó un problema: </a:t>
            </a:r>
            <a:r>
              <a:rPr lang="es" sz="1400" dirty="0">
                <a:solidFill>
                  <a:schemeClr val="tx1"/>
                </a:solidFill>
              </a:rPr>
              <a:t>Tiro </a:t>
            </a:r>
            <a:r>
              <a:rPr lang="es" sz="1400" dirty="0" smtClean="0">
                <a:solidFill>
                  <a:schemeClr val="tx1"/>
                </a:solidFill>
              </a:rPr>
              <a:t>era </a:t>
            </a:r>
            <a:r>
              <a:rPr lang="es" sz="1400" dirty="0">
                <a:solidFill>
                  <a:schemeClr val="tx1"/>
                </a:solidFill>
              </a:rPr>
              <a:t>una </a:t>
            </a:r>
            <a:r>
              <a:rPr lang="es" sz="1400" dirty="0" smtClean="0">
                <a:solidFill>
                  <a:schemeClr val="tx1"/>
                </a:solidFill>
              </a:rPr>
              <a:t>isla. Asi </a:t>
            </a:r>
            <a:r>
              <a:rPr lang="es" sz="1400" dirty="0">
                <a:solidFill>
                  <a:schemeClr val="tx1"/>
                </a:solidFill>
              </a:rPr>
              <a:t>que construyó un puente de alrededor de un 1km y atacó </a:t>
            </a:r>
            <a:r>
              <a:rPr lang="es" sz="1400" dirty="0" smtClean="0">
                <a:solidFill>
                  <a:schemeClr val="tx1"/>
                </a:solidFill>
              </a:rPr>
              <a:t>a los tirios, utilizando</a:t>
            </a:r>
            <a:endParaRPr lang="es-ES" sz="1400" dirty="0">
              <a:solidFill>
                <a:schemeClr val="tx1"/>
              </a:solidFill>
            </a:endParaRPr>
          </a:p>
          <a:p>
            <a:pPr marL="0" lvl="0" indent="0" algn="just" rtl="0">
              <a:spcBef>
                <a:spcPts val="1200"/>
              </a:spcBef>
              <a:spcAft>
                <a:spcPts val="0"/>
              </a:spcAft>
              <a:buNone/>
            </a:pPr>
            <a:r>
              <a:rPr lang="es" sz="1400" dirty="0" smtClean="0">
                <a:solidFill>
                  <a:schemeClr val="tx1"/>
                </a:solidFill>
              </a:rPr>
              <a:t>- </a:t>
            </a:r>
            <a:r>
              <a:rPr lang="es" sz="1400" b="1" i="1" dirty="0" smtClean="0">
                <a:solidFill>
                  <a:schemeClr val="tx1"/>
                </a:solidFill>
              </a:rPr>
              <a:t>Torres </a:t>
            </a:r>
            <a:r>
              <a:rPr lang="es" sz="1400" b="1" i="1" dirty="0">
                <a:solidFill>
                  <a:schemeClr val="tx1"/>
                </a:solidFill>
              </a:rPr>
              <a:t>de </a:t>
            </a:r>
            <a:r>
              <a:rPr lang="es" sz="1400" b="1" i="1" dirty="0" smtClean="0">
                <a:solidFill>
                  <a:schemeClr val="tx1"/>
                </a:solidFill>
              </a:rPr>
              <a:t>asedio</a:t>
            </a:r>
            <a:r>
              <a:rPr lang="es" sz="1400" dirty="0" smtClean="0">
                <a:solidFill>
                  <a:schemeClr val="tx1"/>
                </a:solidFill>
              </a:rPr>
              <a:t>. Construidas de madera y recubiertas </a:t>
            </a:r>
            <a:r>
              <a:rPr lang="es" sz="1400" dirty="0">
                <a:solidFill>
                  <a:schemeClr val="tx1"/>
                </a:solidFill>
              </a:rPr>
              <a:t>de </a:t>
            </a:r>
            <a:r>
              <a:rPr lang="es" sz="1400" dirty="0" smtClean="0">
                <a:solidFill>
                  <a:schemeClr val="tx1"/>
                </a:solidFill>
              </a:rPr>
              <a:t>cuero, cargaban con arqueros y soldados, catapultas y ballestas, para atacar la </a:t>
            </a:r>
            <a:r>
              <a:rPr lang="es" sz="1400" dirty="0">
                <a:solidFill>
                  <a:schemeClr val="tx1"/>
                </a:solidFill>
              </a:rPr>
              <a:t>ciudad desde </a:t>
            </a:r>
            <a:r>
              <a:rPr lang="es" sz="1400" dirty="0" smtClean="0">
                <a:solidFill>
                  <a:schemeClr val="tx1"/>
                </a:solidFill>
              </a:rPr>
              <a:t>la altura.</a:t>
            </a:r>
          </a:p>
          <a:p>
            <a:pPr marL="0" lvl="0" indent="0" algn="just" rtl="0">
              <a:spcBef>
                <a:spcPts val="1200"/>
              </a:spcBef>
              <a:spcAft>
                <a:spcPts val="0"/>
              </a:spcAft>
              <a:buNone/>
            </a:pPr>
            <a:r>
              <a:rPr lang="es" sz="1400" dirty="0" smtClean="0">
                <a:solidFill>
                  <a:schemeClr val="tx1"/>
                </a:solidFill>
              </a:rPr>
              <a:t>- </a:t>
            </a:r>
            <a:r>
              <a:rPr lang="es" sz="1400" b="1" i="1" dirty="0" smtClean="0">
                <a:solidFill>
                  <a:schemeClr val="tx1"/>
                </a:solidFill>
              </a:rPr>
              <a:t>“</a:t>
            </a:r>
            <a:r>
              <a:rPr lang="es" sz="1400" b="1" i="1" dirty="0">
                <a:solidFill>
                  <a:schemeClr val="tx1"/>
                </a:solidFill>
              </a:rPr>
              <a:t>Catapultas de torsión</a:t>
            </a:r>
            <a:r>
              <a:rPr lang="es" sz="1400" dirty="0">
                <a:solidFill>
                  <a:schemeClr val="tx1"/>
                </a:solidFill>
              </a:rPr>
              <a:t>" </a:t>
            </a:r>
            <a:r>
              <a:rPr lang="es" sz="1400" dirty="0" smtClean="0">
                <a:solidFill>
                  <a:schemeClr val="tx1"/>
                </a:solidFill>
              </a:rPr>
              <a:t>o </a:t>
            </a:r>
            <a:r>
              <a:rPr lang="es" sz="1400" b="1" i="1" dirty="0">
                <a:solidFill>
                  <a:schemeClr val="tx1"/>
                </a:solidFill>
              </a:rPr>
              <a:t>“katapeltei makedonikoi”</a:t>
            </a:r>
            <a:r>
              <a:rPr lang="es" sz="1400" dirty="0">
                <a:solidFill>
                  <a:schemeClr val="tx1"/>
                </a:solidFill>
              </a:rPr>
              <a:t>, </a:t>
            </a:r>
            <a:r>
              <a:rPr lang="es" sz="1400" dirty="0" smtClean="0">
                <a:solidFill>
                  <a:schemeClr val="tx1"/>
                </a:solidFill>
              </a:rPr>
              <a:t>que arrojaban proyectiles que debían derribar el lienzo de la muralla.</a:t>
            </a:r>
            <a:endParaRPr sz="1400" dirty="0">
              <a:solidFill>
                <a:schemeClr val="tx1"/>
              </a:solidFill>
            </a:endParaRPr>
          </a:p>
          <a:p>
            <a:pPr marL="0" lvl="0" indent="0" algn="just" rtl="0">
              <a:spcBef>
                <a:spcPts val="1200"/>
              </a:spcBef>
              <a:spcAft>
                <a:spcPts val="0"/>
              </a:spcAft>
              <a:buNone/>
            </a:pPr>
            <a:r>
              <a:rPr lang="es" sz="1400" dirty="0" smtClean="0">
                <a:solidFill>
                  <a:schemeClr val="tx1"/>
                </a:solidFill>
              </a:rPr>
              <a:t>- </a:t>
            </a:r>
            <a:r>
              <a:rPr lang="es" sz="1400" b="1" i="1" dirty="0" smtClean="0">
                <a:solidFill>
                  <a:schemeClr val="tx1"/>
                </a:solidFill>
              </a:rPr>
              <a:t>“</a:t>
            </a:r>
            <a:r>
              <a:rPr lang="es" sz="1400" b="1" i="1" dirty="0">
                <a:solidFill>
                  <a:schemeClr val="tx1"/>
                </a:solidFill>
              </a:rPr>
              <a:t>Gastraphetes” o “ballestas de grande torsión</a:t>
            </a:r>
            <a:r>
              <a:rPr lang="es" sz="1400" dirty="0">
                <a:solidFill>
                  <a:schemeClr val="tx1"/>
                </a:solidFill>
              </a:rPr>
              <a:t>”, ya que podía hacer el trabajo de las dos armas previamente mencionadas </a:t>
            </a:r>
            <a:r>
              <a:rPr lang="es" sz="1400" dirty="0" smtClean="0">
                <a:solidFill>
                  <a:schemeClr val="tx1"/>
                </a:solidFill>
              </a:rPr>
              <a:t>con una única máquina.</a:t>
            </a:r>
            <a:endParaRPr sz="1400" dirty="0">
              <a:solidFill>
                <a:schemeClr val="tx1"/>
              </a:solidFill>
            </a:endParaRPr>
          </a:p>
          <a:p>
            <a:pPr marL="0" lvl="0" indent="0" algn="l" rtl="0">
              <a:spcBef>
                <a:spcPts val="1200"/>
              </a:spcBef>
              <a:spcAft>
                <a:spcPts val="1200"/>
              </a:spcAft>
              <a:buNone/>
            </a:pPr>
            <a:endParaRPr sz="1800" dirty="0">
              <a:solidFill>
                <a:schemeClr val="tx1"/>
              </a:solidFill>
            </a:endParaRPr>
          </a:p>
        </p:txBody>
      </p:sp>
      <p:pic>
        <p:nvPicPr>
          <p:cNvPr id="62" name="Google Shape;62;p14"/>
          <p:cNvPicPr preferRelativeResize="0"/>
          <p:nvPr/>
        </p:nvPicPr>
        <p:blipFill>
          <a:blip r:embed="rId3">
            <a:alphaModFix/>
          </a:blip>
          <a:stretch>
            <a:fillRect/>
          </a:stretch>
        </p:blipFill>
        <p:spPr>
          <a:xfrm>
            <a:off x="-929" y="1031365"/>
            <a:ext cx="4754143" cy="4115512"/>
          </a:xfrm>
          <a:prstGeom prst="rect">
            <a:avLst/>
          </a:prstGeom>
          <a:noFill/>
          <a:ln>
            <a:noFill/>
          </a:ln>
        </p:spPr>
      </p:pic>
    </p:spTree>
    <p:extLst>
      <p:ext uri="{BB962C8B-B14F-4D97-AF65-F5344CB8AC3E}">
        <p14:creationId xmlns:p14="http://schemas.microsoft.com/office/powerpoint/2010/main" val="3647990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89" y="0"/>
            <a:ext cx="6214970" cy="5033331"/>
          </a:xfrm>
          <a:prstGeom prst="rect">
            <a:avLst/>
          </a:prstGeom>
        </p:spPr>
      </p:pic>
      <p:sp>
        <p:nvSpPr>
          <p:cNvPr id="6" name="Flecha derecha 5"/>
          <p:cNvSpPr/>
          <p:nvPr/>
        </p:nvSpPr>
        <p:spPr>
          <a:xfrm>
            <a:off x="5723262" y="3701666"/>
            <a:ext cx="1134738" cy="550843"/>
          </a:xfrm>
          <a:prstGeom prst="rightArrow">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p:cNvSpPr txBox="1"/>
          <p:nvPr/>
        </p:nvSpPr>
        <p:spPr>
          <a:xfrm>
            <a:off x="7315200" y="3792422"/>
            <a:ext cx="1524000" cy="369332"/>
          </a:xfrm>
          <a:prstGeom prst="rect">
            <a:avLst/>
          </a:prstGeom>
          <a:noFill/>
        </p:spPr>
        <p:txBody>
          <a:bodyPr wrap="square" rtlCol="0">
            <a:spAutoFit/>
          </a:bodyPr>
          <a:lstStyle/>
          <a:p>
            <a:r>
              <a:rPr lang="es-ES" dirty="0" smtClean="0"/>
              <a:t>Zapadores</a:t>
            </a:r>
            <a:endParaRPr lang="es-ES" dirty="0"/>
          </a:p>
        </p:txBody>
      </p:sp>
      <p:sp>
        <p:nvSpPr>
          <p:cNvPr id="3" name="Flecha derecha 2"/>
          <p:cNvSpPr/>
          <p:nvPr/>
        </p:nvSpPr>
        <p:spPr>
          <a:xfrm>
            <a:off x="3657600" y="1200150"/>
            <a:ext cx="3200400" cy="609600"/>
          </a:xfrm>
          <a:prstGeom prst="rightArrow">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7117290" y="1123950"/>
            <a:ext cx="1536853" cy="923330"/>
          </a:xfrm>
          <a:prstGeom prst="rect">
            <a:avLst/>
          </a:prstGeom>
          <a:noFill/>
        </p:spPr>
        <p:txBody>
          <a:bodyPr wrap="square" rtlCol="0">
            <a:spAutoFit/>
          </a:bodyPr>
          <a:lstStyle/>
          <a:p>
            <a:r>
              <a:rPr lang="es-ES" dirty="0" smtClean="0"/>
              <a:t>Máquina de asalto con ariete </a:t>
            </a:r>
            <a:endParaRPr lang="es-ES" dirty="0"/>
          </a:p>
        </p:txBody>
      </p:sp>
      <p:sp>
        <p:nvSpPr>
          <p:cNvPr id="7" name="Flecha derecha 6"/>
          <p:cNvSpPr/>
          <p:nvPr/>
        </p:nvSpPr>
        <p:spPr>
          <a:xfrm>
            <a:off x="1371600" y="361950"/>
            <a:ext cx="5486400" cy="533400"/>
          </a:xfrm>
          <a:prstGeom prst="rightArrow">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7159056" y="200620"/>
            <a:ext cx="1874310" cy="923330"/>
          </a:xfrm>
          <a:prstGeom prst="rect">
            <a:avLst/>
          </a:prstGeom>
          <a:noFill/>
        </p:spPr>
        <p:txBody>
          <a:bodyPr wrap="square" rtlCol="0">
            <a:spAutoFit/>
          </a:bodyPr>
          <a:lstStyle/>
          <a:p>
            <a:r>
              <a:rPr lang="es-ES" dirty="0" smtClean="0"/>
              <a:t>Catapulta sobre máquina de asalto</a:t>
            </a:r>
            <a:endParaRPr lang="es-ES" dirty="0"/>
          </a:p>
        </p:txBody>
      </p:sp>
    </p:spTree>
    <p:extLst>
      <p:ext uri="{BB962C8B-B14F-4D97-AF65-F5344CB8AC3E}">
        <p14:creationId xmlns:p14="http://schemas.microsoft.com/office/powerpoint/2010/main" val="3821333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0" y="91891"/>
            <a:ext cx="4662604" cy="86503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800" b="1" dirty="0">
                <a:solidFill>
                  <a:srgbClr val="00B050"/>
                </a:solidFill>
                <a:latin typeface="+mn-lt"/>
                <a:ea typeface="Courier New"/>
                <a:cs typeface="Courier New"/>
                <a:sym typeface="Courier New"/>
              </a:rPr>
              <a:t>Sitio de Rodas (305 ac)</a:t>
            </a:r>
            <a:endParaRPr lang="es-ES" sz="2800" b="1" dirty="0">
              <a:solidFill>
                <a:srgbClr val="00B050"/>
              </a:solidFill>
              <a:latin typeface="+mn-lt"/>
              <a:ea typeface="Courier New"/>
              <a:cs typeface="Courier New"/>
            </a:endParaRPr>
          </a:p>
        </p:txBody>
      </p:sp>
      <p:sp>
        <p:nvSpPr>
          <p:cNvPr id="68" name="Google Shape;68;p15"/>
          <p:cNvSpPr txBox="1">
            <a:spLocks noGrp="1"/>
          </p:cNvSpPr>
          <p:nvPr>
            <p:ph type="body" idx="1"/>
          </p:nvPr>
        </p:nvSpPr>
        <p:spPr>
          <a:xfrm>
            <a:off x="-48787" y="865030"/>
            <a:ext cx="4392600" cy="291222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sz="1400" dirty="0" smtClean="0">
                <a:solidFill>
                  <a:schemeClr val="tx1"/>
                </a:solidFill>
              </a:rPr>
              <a:t>Se produjo durante el enfrentamiento </a:t>
            </a:r>
            <a:r>
              <a:rPr lang="es" sz="1400" dirty="0">
                <a:solidFill>
                  <a:schemeClr val="tx1"/>
                </a:solidFill>
              </a:rPr>
              <a:t>entre Demetrio I Poliorcetes, hijo de uno de los generales de Alejandro Magno, y la república de la isla  </a:t>
            </a:r>
            <a:r>
              <a:rPr lang="es" sz="1400" dirty="0" smtClean="0">
                <a:solidFill>
                  <a:schemeClr val="tx1"/>
                </a:solidFill>
              </a:rPr>
              <a:t>por </a:t>
            </a:r>
            <a:r>
              <a:rPr lang="es" sz="1400" dirty="0">
                <a:solidFill>
                  <a:schemeClr val="tx1"/>
                </a:solidFill>
              </a:rPr>
              <a:t>su alianza con Ptolomeo I de Egipto</a:t>
            </a:r>
            <a:r>
              <a:rPr lang="es" sz="1400" dirty="0" smtClean="0">
                <a:solidFill>
                  <a:schemeClr val="tx1"/>
                </a:solidFill>
              </a:rPr>
              <a:t>, otro de los herederos de Alejandro. </a:t>
            </a:r>
            <a:r>
              <a:rPr lang="es-ES" sz="1400" dirty="0" smtClean="0">
                <a:solidFill>
                  <a:schemeClr val="tx1"/>
                </a:solidFill>
              </a:rPr>
              <a:t>E</a:t>
            </a:r>
            <a:r>
              <a:rPr lang="es" sz="1400" dirty="0" smtClean="0">
                <a:solidFill>
                  <a:schemeClr val="tx1"/>
                </a:solidFill>
              </a:rPr>
              <a:t>n el que participaron  </a:t>
            </a:r>
            <a:r>
              <a:rPr lang="es" sz="1400" dirty="0">
                <a:solidFill>
                  <a:schemeClr val="tx1"/>
                </a:solidFill>
              </a:rPr>
              <a:t>alrededor de 200 naves y 40.000 hombres</a:t>
            </a:r>
            <a:endParaRPr lang="es-ES" sz="1400" dirty="0">
              <a:solidFill>
                <a:schemeClr val="tx1"/>
              </a:solidFill>
            </a:endParaRPr>
          </a:p>
          <a:p>
            <a:pPr marL="0" lvl="0" indent="0" algn="just" rtl="0">
              <a:spcBef>
                <a:spcPts val="1200"/>
              </a:spcBef>
              <a:spcAft>
                <a:spcPts val="0"/>
              </a:spcAft>
              <a:buNone/>
            </a:pPr>
            <a:r>
              <a:rPr lang="es" sz="1400" dirty="0">
                <a:solidFill>
                  <a:schemeClr val="tx1"/>
                </a:solidFill>
              </a:rPr>
              <a:t>La máquina de guerra destacada es la </a:t>
            </a:r>
            <a:r>
              <a:rPr lang="es" sz="1400" b="1" i="1" dirty="0">
                <a:solidFill>
                  <a:schemeClr val="tx1"/>
                </a:solidFill>
              </a:rPr>
              <a:t>“</a:t>
            </a:r>
            <a:r>
              <a:rPr lang="es" sz="1400" b="1" i="1" dirty="0" smtClean="0">
                <a:solidFill>
                  <a:schemeClr val="tx1"/>
                </a:solidFill>
              </a:rPr>
              <a:t>Helépolis</a:t>
            </a:r>
            <a:r>
              <a:rPr lang="es" sz="1400" b="1" i="1" dirty="0">
                <a:solidFill>
                  <a:schemeClr val="tx1"/>
                </a:solidFill>
              </a:rPr>
              <a:t>”, </a:t>
            </a:r>
            <a:r>
              <a:rPr lang="es" sz="1400" dirty="0">
                <a:solidFill>
                  <a:schemeClr val="tx1"/>
                </a:solidFill>
              </a:rPr>
              <a:t>una torre de asedio de 9 pisos y 40m de altura, con la cual se intentó acabar con la ciudad, misión </a:t>
            </a:r>
            <a:r>
              <a:rPr lang="es" sz="1400" dirty="0" smtClean="0">
                <a:solidFill>
                  <a:schemeClr val="tx1"/>
                </a:solidFill>
              </a:rPr>
              <a:t>en la que Demetrio fracasó </a:t>
            </a:r>
            <a:r>
              <a:rPr lang="es" sz="1400" dirty="0">
                <a:solidFill>
                  <a:schemeClr val="tx1"/>
                </a:solidFill>
              </a:rPr>
              <a:t>tras años de </a:t>
            </a:r>
            <a:r>
              <a:rPr lang="es" sz="1400" dirty="0" smtClean="0">
                <a:solidFill>
                  <a:schemeClr val="tx1"/>
                </a:solidFill>
              </a:rPr>
              <a:t>intentos vanos.</a:t>
            </a:r>
            <a:endParaRPr sz="1400" dirty="0">
              <a:solidFill>
                <a:schemeClr val="tx1"/>
              </a:solidFill>
            </a:endParaRPr>
          </a:p>
          <a:p>
            <a:pPr marL="0" lvl="0" indent="0" algn="just" rtl="0">
              <a:spcBef>
                <a:spcPts val="1200"/>
              </a:spcBef>
              <a:spcAft>
                <a:spcPts val="0"/>
              </a:spcAft>
              <a:buNone/>
            </a:pPr>
            <a:r>
              <a:rPr lang="es" sz="1400" dirty="0">
                <a:solidFill>
                  <a:schemeClr val="tx1"/>
                </a:solidFill>
              </a:rPr>
              <a:t>Fun fact: Gracias a este conflicto, se edificó el coloso de Rodas, una de las 7 maravillas del mundo antiguo</a:t>
            </a:r>
            <a:endParaRPr sz="1400" dirty="0">
              <a:solidFill>
                <a:schemeClr val="tx1"/>
              </a:solidFill>
            </a:endParaRPr>
          </a:p>
          <a:p>
            <a:pPr marL="0" lvl="0" indent="0" algn="l" rtl="0">
              <a:spcBef>
                <a:spcPts val="1200"/>
              </a:spcBef>
              <a:spcAft>
                <a:spcPts val="1200"/>
              </a:spcAft>
              <a:buNone/>
            </a:pPr>
            <a:endParaRPr sz="2400" dirty="0">
              <a:solidFill>
                <a:schemeClr val="tx1"/>
              </a:solidFill>
            </a:endParaRPr>
          </a:p>
        </p:txBody>
      </p:sp>
      <p:pic>
        <p:nvPicPr>
          <p:cNvPr id="69" name="Google Shape;69;p15"/>
          <p:cNvPicPr preferRelativeResize="0"/>
          <p:nvPr/>
        </p:nvPicPr>
        <p:blipFill>
          <a:blip r:embed="rId3">
            <a:alphaModFix/>
          </a:blip>
          <a:stretch>
            <a:fillRect/>
          </a:stretch>
        </p:blipFill>
        <p:spPr>
          <a:xfrm>
            <a:off x="4391815" y="0"/>
            <a:ext cx="4752185" cy="5208370"/>
          </a:xfrm>
          <a:prstGeom prst="rect">
            <a:avLst/>
          </a:prstGeom>
          <a:noFill/>
          <a:ln>
            <a:noFill/>
          </a:ln>
        </p:spPr>
      </p:pic>
    </p:spTree>
    <p:extLst>
      <p:ext uri="{BB962C8B-B14F-4D97-AF65-F5344CB8AC3E}">
        <p14:creationId xmlns:p14="http://schemas.microsoft.com/office/powerpoint/2010/main" val="1559070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486400" y="133350"/>
            <a:ext cx="3423700" cy="4824000"/>
          </a:xfrm>
          <a:prstGeom prst="rect">
            <a:avLst/>
          </a:prstGeom>
        </p:spPr>
      </p:pic>
      <p:pic>
        <p:nvPicPr>
          <p:cNvPr id="12" name="Imagen 11"/>
          <p:cNvPicPr>
            <a:picLocks noChangeAspect="1"/>
          </p:cNvPicPr>
          <p:nvPr/>
        </p:nvPicPr>
        <p:blipFill>
          <a:blip r:embed="rId3"/>
          <a:stretch>
            <a:fillRect/>
          </a:stretch>
        </p:blipFill>
        <p:spPr>
          <a:xfrm>
            <a:off x="207390" y="1885950"/>
            <a:ext cx="1920000" cy="1440000"/>
          </a:xfrm>
          <a:prstGeom prst="rect">
            <a:avLst/>
          </a:prstGeom>
        </p:spPr>
      </p:pic>
      <p:pic>
        <p:nvPicPr>
          <p:cNvPr id="15" name="Imagen 14"/>
          <p:cNvPicPr>
            <a:picLocks noChangeAspect="1"/>
          </p:cNvPicPr>
          <p:nvPr/>
        </p:nvPicPr>
        <p:blipFill>
          <a:blip r:embed="rId4"/>
          <a:stretch>
            <a:fillRect/>
          </a:stretch>
        </p:blipFill>
        <p:spPr>
          <a:xfrm>
            <a:off x="205399" y="3535816"/>
            <a:ext cx="2160000" cy="1440000"/>
          </a:xfrm>
          <a:prstGeom prst="rect">
            <a:avLst/>
          </a:prstGeom>
        </p:spPr>
      </p:pic>
      <p:sp>
        <p:nvSpPr>
          <p:cNvPr id="3" name="Marcador de texto 2"/>
          <p:cNvSpPr>
            <a:spLocks noGrp="1"/>
          </p:cNvSpPr>
          <p:nvPr>
            <p:ph type="body" idx="1"/>
          </p:nvPr>
        </p:nvSpPr>
        <p:spPr/>
        <p:txBody>
          <a:bodyPr/>
          <a:lstStyle/>
          <a:p>
            <a:pPr marL="152400" indent="0">
              <a:buNone/>
            </a:pPr>
            <a:endParaRPr lang="es-ES" dirty="0"/>
          </a:p>
        </p:txBody>
      </p:sp>
      <p:sp>
        <p:nvSpPr>
          <p:cNvPr id="6" name="Flecha derecha 5"/>
          <p:cNvSpPr/>
          <p:nvPr/>
        </p:nvSpPr>
        <p:spPr>
          <a:xfrm rot="16200000">
            <a:off x="6825508" y="1657350"/>
            <a:ext cx="3505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NUEVE PLANTAS</a:t>
            </a:r>
            <a:endParaRPr lang="es-ES" dirty="0"/>
          </a:p>
        </p:txBody>
      </p:sp>
      <p:sp>
        <p:nvSpPr>
          <p:cNvPr id="7" name="Flecha derecha 6"/>
          <p:cNvSpPr/>
          <p:nvPr/>
        </p:nvSpPr>
        <p:spPr>
          <a:xfrm rot="20141411">
            <a:off x="7240479" y="4185989"/>
            <a:ext cx="1524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8 RUEDAS</a:t>
            </a:r>
            <a:endParaRPr lang="es-ES" dirty="0"/>
          </a:p>
        </p:txBody>
      </p:sp>
      <p:pic>
        <p:nvPicPr>
          <p:cNvPr id="8" name="Imagen 7"/>
          <p:cNvPicPr>
            <a:picLocks noChangeAspect="1"/>
          </p:cNvPicPr>
          <p:nvPr/>
        </p:nvPicPr>
        <p:blipFill>
          <a:blip r:embed="rId5"/>
          <a:stretch>
            <a:fillRect/>
          </a:stretch>
        </p:blipFill>
        <p:spPr>
          <a:xfrm>
            <a:off x="228600" y="147351"/>
            <a:ext cx="1800000" cy="1440000"/>
          </a:xfrm>
          <a:prstGeom prst="rect">
            <a:avLst/>
          </a:prstGeom>
        </p:spPr>
      </p:pic>
      <p:sp>
        <p:nvSpPr>
          <p:cNvPr id="9" name="Flecha derecha 8"/>
          <p:cNvSpPr/>
          <p:nvPr/>
        </p:nvSpPr>
        <p:spPr>
          <a:xfrm>
            <a:off x="4990816" y="368541"/>
            <a:ext cx="1450228" cy="418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OXÍBELES</a:t>
            </a:r>
            <a:endParaRPr lang="es-ES" dirty="0"/>
          </a:p>
        </p:txBody>
      </p:sp>
      <p:sp>
        <p:nvSpPr>
          <p:cNvPr id="10" name="CuadroTexto 9"/>
          <p:cNvSpPr txBox="1"/>
          <p:nvPr/>
        </p:nvSpPr>
        <p:spPr>
          <a:xfrm>
            <a:off x="2127390" y="351656"/>
            <a:ext cx="2933416" cy="923330"/>
          </a:xfrm>
          <a:prstGeom prst="rect">
            <a:avLst/>
          </a:prstGeom>
          <a:noFill/>
        </p:spPr>
        <p:txBody>
          <a:bodyPr wrap="square" rtlCol="0">
            <a:spAutoFit/>
          </a:bodyPr>
          <a:lstStyle/>
          <a:p>
            <a:r>
              <a:rPr lang="es-ES" dirty="0" smtClean="0"/>
              <a:t>LOS OXÍBELES ERAN LANZADORES DE DARDOS O FLECHAS</a:t>
            </a:r>
            <a:endParaRPr lang="es-ES" dirty="0"/>
          </a:p>
        </p:txBody>
      </p:sp>
      <p:sp>
        <p:nvSpPr>
          <p:cNvPr id="11" name="Flecha derecha 10"/>
          <p:cNvSpPr/>
          <p:nvPr/>
        </p:nvSpPr>
        <p:spPr>
          <a:xfrm>
            <a:off x="5028164" y="986389"/>
            <a:ext cx="1450228"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LITÓBOLOS</a:t>
            </a:r>
            <a:endParaRPr lang="es-ES" dirty="0"/>
          </a:p>
        </p:txBody>
      </p:sp>
      <p:sp>
        <p:nvSpPr>
          <p:cNvPr id="13" name="CuadroTexto 12"/>
          <p:cNvSpPr txBox="1"/>
          <p:nvPr/>
        </p:nvSpPr>
        <p:spPr>
          <a:xfrm>
            <a:off x="2246168" y="1945185"/>
            <a:ext cx="2286000" cy="1200329"/>
          </a:xfrm>
          <a:prstGeom prst="rect">
            <a:avLst/>
          </a:prstGeom>
          <a:noFill/>
        </p:spPr>
        <p:txBody>
          <a:bodyPr wrap="square" rtlCol="0">
            <a:spAutoFit/>
          </a:bodyPr>
          <a:lstStyle/>
          <a:p>
            <a:r>
              <a:rPr lang="es-ES" dirty="0" smtClean="0"/>
              <a:t>LOS LITÓBOLOS ERAN LANZADORES DE PIEDRAS</a:t>
            </a:r>
            <a:endParaRPr lang="es-ES" dirty="0"/>
          </a:p>
        </p:txBody>
      </p:sp>
      <p:sp>
        <p:nvSpPr>
          <p:cNvPr id="14" name="Flecha derecha 13"/>
          <p:cNvSpPr/>
          <p:nvPr/>
        </p:nvSpPr>
        <p:spPr>
          <a:xfrm>
            <a:off x="4494090" y="3638550"/>
            <a:ext cx="228771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CATAPULTAS</a:t>
            </a:r>
            <a:endParaRPr lang="es-ES" dirty="0"/>
          </a:p>
        </p:txBody>
      </p:sp>
      <p:sp>
        <p:nvSpPr>
          <p:cNvPr id="16" name="CuadroTexto 15"/>
          <p:cNvSpPr txBox="1"/>
          <p:nvPr/>
        </p:nvSpPr>
        <p:spPr>
          <a:xfrm>
            <a:off x="3119700" y="4218405"/>
            <a:ext cx="3120683" cy="646331"/>
          </a:xfrm>
          <a:prstGeom prst="rect">
            <a:avLst/>
          </a:prstGeom>
          <a:solidFill>
            <a:srgbClr val="FFFF00"/>
          </a:solidFill>
        </p:spPr>
        <p:txBody>
          <a:bodyPr wrap="square" rtlCol="0">
            <a:spAutoFit/>
          </a:bodyPr>
          <a:lstStyle/>
          <a:p>
            <a:r>
              <a:rPr lang="es-ES" dirty="0" smtClean="0"/>
              <a:t>200 PERSONAS MANEJABAN LA MÁQUINA</a:t>
            </a:r>
            <a:endParaRPr lang="es-ES" dirty="0"/>
          </a:p>
        </p:txBody>
      </p:sp>
    </p:spTree>
    <p:extLst>
      <p:ext uri="{BB962C8B-B14F-4D97-AF65-F5344CB8AC3E}">
        <p14:creationId xmlns:p14="http://schemas.microsoft.com/office/powerpoint/2010/main" val="1868878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5E73D0A-1656-3707-E73C-BBF4CCAF4489}"/>
              </a:ext>
            </a:extLst>
          </p:cNvPr>
          <p:cNvSpPr>
            <a:spLocks noGrp="1"/>
          </p:cNvSpPr>
          <p:nvPr>
            <p:ph type="title"/>
          </p:nvPr>
        </p:nvSpPr>
        <p:spPr>
          <a:xfrm>
            <a:off x="-1928" y="-113473"/>
            <a:ext cx="4215841" cy="1285383"/>
          </a:xfrm>
        </p:spPr>
        <p:txBody>
          <a:bodyPr spcFirstLastPara="1" wrap="square" lIns="91425" tIns="91425" rIns="91425" bIns="91425" anchor="b" anchorCtr="0">
            <a:noAutofit/>
          </a:bodyPr>
          <a:lstStyle/>
          <a:p>
            <a:r>
              <a:rPr lang="es-ES" sz="2800" b="1" dirty="0">
                <a:solidFill>
                  <a:srgbClr val="00B050"/>
                </a:solidFill>
                <a:latin typeface="+mn-lt"/>
              </a:rPr>
              <a:t>Asedio de Sagunto (219 </a:t>
            </a:r>
            <a:r>
              <a:rPr lang="es-ES" sz="2800" b="1" dirty="0" err="1">
                <a:solidFill>
                  <a:srgbClr val="00B050"/>
                </a:solidFill>
                <a:latin typeface="+mn-lt"/>
              </a:rPr>
              <a:t>a.c</a:t>
            </a:r>
            <a:r>
              <a:rPr lang="es-ES" sz="2800" b="1" dirty="0">
                <a:solidFill>
                  <a:srgbClr val="00B050"/>
                </a:solidFill>
                <a:latin typeface="+mn-lt"/>
              </a:rPr>
              <a:t>)</a:t>
            </a:r>
          </a:p>
        </p:txBody>
      </p:sp>
      <p:sp>
        <p:nvSpPr>
          <p:cNvPr id="3" name="Marcador de texto 2">
            <a:extLst>
              <a:ext uri="{FF2B5EF4-FFF2-40B4-BE49-F238E27FC236}">
                <a16:creationId xmlns="" xmlns:a16="http://schemas.microsoft.com/office/drawing/2014/main" id="{663EE702-943C-718E-629D-CCE37671166F}"/>
              </a:ext>
            </a:extLst>
          </p:cNvPr>
          <p:cNvSpPr>
            <a:spLocks noGrp="1"/>
          </p:cNvSpPr>
          <p:nvPr>
            <p:ph type="body" idx="1"/>
          </p:nvPr>
        </p:nvSpPr>
        <p:spPr>
          <a:xfrm>
            <a:off x="-8897" y="1082943"/>
            <a:ext cx="4215841" cy="3973923"/>
          </a:xfrm>
        </p:spPr>
        <p:txBody>
          <a:bodyPr spcFirstLastPara="1" wrap="square" lIns="91425" tIns="91425" rIns="91425" bIns="91425" anchor="t" anchorCtr="0">
            <a:noAutofit/>
          </a:bodyPr>
          <a:lstStyle/>
          <a:p>
            <a:pPr marL="152400" indent="0" algn="just">
              <a:buNone/>
            </a:pPr>
            <a:r>
              <a:rPr lang="es-ES" sz="1400" dirty="0">
                <a:solidFill>
                  <a:schemeClr val="tx1"/>
                </a:solidFill>
                <a:latin typeface="Arial" panose="020B0604020202020204" pitchFamily="34" charset="0"/>
                <a:cs typeface="Arial" panose="020B0604020202020204" pitchFamily="34" charset="0"/>
              </a:rPr>
              <a:t>El asedio de Sagunto fue un enfrentamiento militar que tuvo lugar en el año 219 a.C. entre los cartagineses, liderados por Aníbal, y los saguntinos. Este evento es conocido por haber sido el desencadenante de la Segunda Guerra Púnica.</a:t>
            </a:r>
          </a:p>
          <a:p>
            <a:pPr marL="152400" indent="0" algn="just">
              <a:lnSpc>
                <a:spcPct val="114999"/>
              </a:lnSpc>
              <a:buNone/>
            </a:pPr>
            <a:r>
              <a:rPr lang="es-ES" sz="1400" dirty="0">
                <a:solidFill>
                  <a:schemeClr val="tx1"/>
                </a:solidFill>
                <a:latin typeface="Arial" panose="020B0604020202020204" pitchFamily="34" charset="0"/>
                <a:cs typeface="Arial" panose="020B0604020202020204" pitchFamily="34" charset="0"/>
              </a:rPr>
              <a:t>El asedio duró aproximadamente ocho meses. Durante este tiempo, los saguntinos resistieron tenazmente, pero finalmente las defensas de la ciudad fueron superadas principalmente por:</a:t>
            </a:r>
          </a:p>
          <a:p>
            <a:pPr marL="152400" indent="0" algn="just">
              <a:lnSpc>
                <a:spcPct val="114999"/>
              </a:lnSpc>
              <a:buNone/>
            </a:pPr>
            <a:r>
              <a:rPr lang="es-ES" sz="1400" dirty="0">
                <a:solidFill>
                  <a:schemeClr val="tx1"/>
                </a:solidFill>
                <a:latin typeface="Arial" panose="020B0604020202020204" pitchFamily="34" charset="0"/>
                <a:cs typeface="Arial" panose="020B0604020202020204" pitchFamily="34" charset="0"/>
              </a:rPr>
              <a:t>-Arietes: Un tronco de proporciones enormes usados para derrumbar murallas</a:t>
            </a:r>
          </a:p>
          <a:p>
            <a:pPr marL="152400" indent="0" algn="just">
              <a:lnSpc>
                <a:spcPct val="114999"/>
              </a:lnSpc>
              <a:buNone/>
            </a:pPr>
            <a:r>
              <a:rPr lang="es-ES" sz="1400" dirty="0">
                <a:solidFill>
                  <a:schemeClr val="tx1"/>
                </a:solidFill>
                <a:latin typeface="Arial" panose="020B0604020202020204" pitchFamily="34" charset="0"/>
                <a:cs typeface="Arial" panose="020B0604020202020204" pitchFamily="34" charset="0"/>
              </a:rPr>
              <a:t>-Zapadores: Hombres que cavaban por debajo de las murallas </a:t>
            </a:r>
            <a:r>
              <a:rPr lang="es-ES" sz="1400" dirty="0" smtClean="0">
                <a:solidFill>
                  <a:schemeClr val="tx1"/>
                </a:solidFill>
                <a:latin typeface="Arial" panose="020B0604020202020204" pitchFamily="34" charset="0"/>
                <a:cs typeface="Arial" panose="020B0604020202020204" pitchFamily="34" charset="0"/>
              </a:rPr>
              <a:t>túneles </a:t>
            </a:r>
            <a:r>
              <a:rPr lang="es-ES" sz="1400" dirty="0">
                <a:solidFill>
                  <a:schemeClr val="tx1"/>
                </a:solidFill>
                <a:latin typeface="Arial" panose="020B0604020202020204" pitchFamily="34" charset="0"/>
                <a:cs typeface="Arial" panose="020B0604020202020204" pitchFamily="34" charset="0"/>
              </a:rPr>
              <a:t>con el objetivo para el colapso de esta (A </a:t>
            </a:r>
            <a:r>
              <a:rPr lang="es-ES" sz="1400" dirty="0" smtClean="0">
                <a:solidFill>
                  <a:schemeClr val="tx1"/>
                </a:solidFill>
                <a:latin typeface="Arial" panose="020B0604020202020204" pitchFamily="34" charset="0"/>
                <a:cs typeface="Arial" panose="020B0604020202020204" pitchFamily="34" charset="0"/>
              </a:rPr>
              <a:t>día </a:t>
            </a:r>
            <a:r>
              <a:rPr lang="es-ES" sz="1400" dirty="0">
                <a:solidFill>
                  <a:schemeClr val="tx1"/>
                </a:solidFill>
                <a:latin typeface="Arial" panose="020B0604020202020204" pitchFamily="34" charset="0"/>
                <a:cs typeface="Arial" panose="020B0604020202020204" pitchFamily="34" charset="0"/>
              </a:rPr>
              <a:t>de hoy todavía se usa pero con explosivos</a:t>
            </a:r>
            <a:r>
              <a:rPr lang="es-ES" sz="1400" dirty="0">
                <a:solidFill>
                  <a:schemeClr val="tx1"/>
                </a:solidFill>
              </a:rPr>
              <a:t>)</a:t>
            </a:r>
          </a:p>
        </p:txBody>
      </p:sp>
      <p:pic>
        <p:nvPicPr>
          <p:cNvPr id="4" name="Imagen 3" descr="Imagen que contiene agua, comida, sucio, río&#10;&#10;El contenido generado por inteligencia artificial puede ser incorrecto.">
            <a:extLst>
              <a:ext uri="{FF2B5EF4-FFF2-40B4-BE49-F238E27FC236}">
                <a16:creationId xmlns="" xmlns:a16="http://schemas.microsoft.com/office/drawing/2014/main" id="{1CDCD3A7-8BAB-AF22-98E0-C3EC3F426AE8}"/>
              </a:ext>
            </a:extLst>
          </p:cNvPr>
          <p:cNvPicPr>
            <a:picLocks noChangeAspect="1"/>
          </p:cNvPicPr>
          <p:nvPr/>
        </p:nvPicPr>
        <p:blipFill>
          <a:blip r:embed="rId2"/>
          <a:stretch>
            <a:fillRect/>
          </a:stretch>
        </p:blipFill>
        <p:spPr>
          <a:xfrm>
            <a:off x="4210980" y="2808"/>
            <a:ext cx="4931625" cy="5137884"/>
          </a:xfrm>
          <a:prstGeom prst="rect">
            <a:avLst/>
          </a:prstGeom>
        </p:spPr>
      </p:pic>
    </p:spTree>
    <p:extLst>
      <p:ext uri="{BB962C8B-B14F-4D97-AF65-F5344CB8AC3E}">
        <p14:creationId xmlns:p14="http://schemas.microsoft.com/office/powerpoint/2010/main" val="3297328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27775" y="265575"/>
            <a:ext cx="8088449" cy="2658049"/>
          </a:xfrm>
          <a:prstGeom prst="rect">
            <a:avLst/>
          </a:prstGeom>
        </p:spPr>
      </p:pic>
      <p:sp>
        <p:nvSpPr>
          <p:cNvPr id="3" name="object 3"/>
          <p:cNvSpPr txBox="1"/>
          <p:nvPr/>
        </p:nvSpPr>
        <p:spPr>
          <a:xfrm>
            <a:off x="2092279" y="2880051"/>
            <a:ext cx="1435100" cy="452120"/>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482400"/>
                </a:solidFill>
                <a:latin typeface="Trebuchet MS"/>
                <a:cs typeface="Trebuchet MS"/>
              </a:rPr>
              <a:t>TORSIÓN</a:t>
            </a:r>
            <a:endParaRPr sz="2800">
              <a:latin typeface="Trebuchet MS"/>
              <a:cs typeface="Trebuchet MS"/>
            </a:endParaRPr>
          </a:p>
        </p:txBody>
      </p:sp>
      <p:sp>
        <p:nvSpPr>
          <p:cNvPr id="4" name="object 4"/>
          <p:cNvSpPr txBox="1"/>
          <p:nvPr/>
        </p:nvSpPr>
        <p:spPr>
          <a:xfrm>
            <a:off x="2113800" y="3872195"/>
            <a:ext cx="1363345" cy="452120"/>
          </a:xfrm>
          <a:prstGeom prst="rect">
            <a:avLst/>
          </a:prstGeom>
        </p:spPr>
        <p:txBody>
          <a:bodyPr vert="horz" wrap="square" lIns="0" tIns="12700" rIns="0" bIns="0" rtlCol="0">
            <a:spAutoFit/>
          </a:bodyPr>
          <a:lstStyle/>
          <a:p>
            <a:pPr marL="12700">
              <a:lnSpc>
                <a:spcPct val="100000"/>
              </a:lnSpc>
              <a:spcBef>
                <a:spcPts val="100"/>
              </a:spcBef>
            </a:pPr>
            <a:r>
              <a:rPr sz="2800" spc="-25" dirty="0">
                <a:solidFill>
                  <a:srgbClr val="482400"/>
                </a:solidFill>
                <a:latin typeface="Trebuchet MS"/>
                <a:cs typeface="Trebuchet MS"/>
              </a:rPr>
              <a:t>TENSIÓN</a:t>
            </a:r>
            <a:endParaRPr sz="2800">
              <a:latin typeface="Trebuchet MS"/>
              <a:cs typeface="Trebuchet MS"/>
            </a:endParaRPr>
          </a:p>
        </p:txBody>
      </p:sp>
      <p:sp>
        <p:nvSpPr>
          <p:cNvPr id="5" name="object 5"/>
          <p:cNvSpPr txBox="1"/>
          <p:nvPr/>
        </p:nvSpPr>
        <p:spPr>
          <a:xfrm>
            <a:off x="930944" y="2543164"/>
            <a:ext cx="951230" cy="2009775"/>
          </a:xfrm>
          <a:prstGeom prst="rect">
            <a:avLst/>
          </a:prstGeom>
        </p:spPr>
        <p:txBody>
          <a:bodyPr vert="horz" wrap="square" lIns="0" tIns="90170" rIns="0" bIns="0" rtlCol="0">
            <a:spAutoFit/>
          </a:bodyPr>
          <a:lstStyle/>
          <a:p>
            <a:pPr marL="147320">
              <a:lnSpc>
                <a:spcPct val="100000"/>
              </a:lnSpc>
              <a:spcBef>
                <a:spcPts val="710"/>
              </a:spcBef>
            </a:pPr>
            <a:r>
              <a:rPr sz="6000" spc="-25" dirty="0">
                <a:solidFill>
                  <a:srgbClr val="482400"/>
                </a:solidFill>
                <a:latin typeface="Trebuchet MS"/>
                <a:cs typeface="Trebuchet MS"/>
              </a:rPr>
              <a:t>01</a:t>
            </a:r>
            <a:endParaRPr sz="6000">
              <a:latin typeface="Trebuchet MS"/>
              <a:cs typeface="Trebuchet MS"/>
            </a:endParaRPr>
          </a:p>
          <a:p>
            <a:pPr marL="12700">
              <a:lnSpc>
                <a:spcPct val="100000"/>
              </a:lnSpc>
              <a:spcBef>
                <a:spcPts val="615"/>
              </a:spcBef>
            </a:pPr>
            <a:r>
              <a:rPr sz="6000" spc="434" dirty="0">
                <a:solidFill>
                  <a:srgbClr val="482400"/>
                </a:solidFill>
                <a:latin typeface="Trebuchet MS"/>
                <a:cs typeface="Trebuchet MS"/>
              </a:rPr>
              <a:t>02</a:t>
            </a:r>
            <a:endParaRPr sz="6000">
              <a:latin typeface="Trebuchet MS"/>
              <a:cs typeface="Trebuchet MS"/>
            </a:endParaRPr>
          </a:p>
        </p:txBody>
      </p:sp>
      <p:sp>
        <p:nvSpPr>
          <p:cNvPr id="6" name="object 6"/>
          <p:cNvSpPr txBox="1"/>
          <p:nvPr/>
        </p:nvSpPr>
        <p:spPr>
          <a:xfrm>
            <a:off x="5958764" y="3344942"/>
            <a:ext cx="2262505" cy="452120"/>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482400"/>
                </a:solidFill>
                <a:latin typeface="Trebuchet MS"/>
                <a:cs typeface="Trebuchet MS"/>
              </a:rPr>
              <a:t>TRAYECTORIA</a:t>
            </a:r>
            <a:endParaRPr sz="2800">
              <a:latin typeface="Trebuchet MS"/>
              <a:cs typeface="Trebuchet MS"/>
            </a:endParaRPr>
          </a:p>
        </p:txBody>
      </p:sp>
      <p:sp>
        <p:nvSpPr>
          <p:cNvPr id="7" name="object 7"/>
          <p:cNvSpPr txBox="1"/>
          <p:nvPr/>
        </p:nvSpPr>
        <p:spPr>
          <a:xfrm>
            <a:off x="4743434" y="3085798"/>
            <a:ext cx="930910" cy="939800"/>
          </a:xfrm>
          <a:prstGeom prst="rect">
            <a:avLst/>
          </a:prstGeom>
        </p:spPr>
        <p:txBody>
          <a:bodyPr vert="horz" wrap="square" lIns="0" tIns="12700" rIns="0" bIns="0" rtlCol="0">
            <a:spAutoFit/>
          </a:bodyPr>
          <a:lstStyle/>
          <a:p>
            <a:pPr marL="12700">
              <a:lnSpc>
                <a:spcPct val="100000"/>
              </a:lnSpc>
              <a:spcBef>
                <a:spcPts val="100"/>
              </a:spcBef>
            </a:pPr>
            <a:r>
              <a:rPr sz="6000" spc="375" dirty="0">
                <a:solidFill>
                  <a:srgbClr val="482400"/>
                </a:solidFill>
                <a:latin typeface="Trebuchet MS"/>
                <a:cs typeface="Trebuchet MS"/>
              </a:rPr>
              <a:t>03</a:t>
            </a:r>
            <a:endParaRPr sz="6000">
              <a:latin typeface="Trebuchet MS"/>
              <a:cs typeface="Trebuchet M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724150"/>
            <a:ext cx="4267200" cy="755700"/>
          </a:xfrm>
        </p:spPr>
        <p:txBody>
          <a:bodyPr>
            <a:noAutofit/>
          </a:bodyPr>
          <a:lstStyle/>
          <a:p>
            <a:r>
              <a:rPr lang="es-ES" sz="4400" dirty="0" smtClean="0"/>
              <a:t>ARMAS INCENDIARARIAS</a:t>
            </a:r>
            <a:endParaRPr lang="es-ES" sz="4400" dirty="0"/>
          </a:p>
        </p:txBody>
      </p:sp>
      <p:sp>
        <p:nvSpPr>
          <p:cNvPr id="5" name="CuadroTexto 4"/>
          <p:cNvSpPr txBox="1"/>
          <p:nvPr/>
        </p:nvSpPr>
        <p:spPr>
          <a:xfrm>
            <a:off x="4724400" y="1434227"/>
            <a:ext cx="3886200" cy="2585323"/>
          </a:xfrm>
          <a:prstGeom prst="rect">
            <a:avLst/>
          </a:prstGeom>
          <a:noFill/>
        </p:spPr>
        <p:txBody>
          <a:bodyPr wrap="square" rtlCol="0">
            <a:spAutoFit/>
          </a:bodyPr>
          <a:lstStyle/>
          <a:p>
            <a:pPr algn="just"/>
            <a:r>
              <a:rPr lang="es-ES" dirty="0" smtClean="0"/>
              <a:t>Junto a los medios tradicionales, como las minas y zapas, los arietes y las diferentes armas  que constituyen la poliorcética, o formas de asediar y de defender una fortaleza, por ejemplo, las torres de asalto, hubo – como hoy- formas de derrotar al enemigo mediante el uso del </a:t>
            </a:r>
            <a:r>
              <a:rPr lang="es-ES" b="1" dirty="0" smtClean="0">
                <a:solidFill>
                  <a:srgbClr val="FF0000"/>
                </a:solidFill>
              </a:rPr>
              <a:t>fuego</a:t>
            </a:r>
            <a:r>
              <a:rPr lang="es-ES" b="1" dirty="0" smtClean="0">
                <a:solidFill>
                  <a:schemeClr val="tx1"/>
                </a:solidFill>
              </a:rPr>
              <a:t>.</a:t>
            </a:r>
            <a:endParaRPr lang="es-ES" dirty="0"/>
          </a:p>
        </p:txBody>
      </p:sp>
    </p:spTree>
    <p:extLst>
      <p:ext uri="{BB962C8B-B14F-4D97-AF65-F5344CB8AC3E}">
        <p14:creationId xmlns:p14="http://schemas.microsoft.com/office/powerpoint/2010/main" val="2189225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texto 2"/>
          <p:cNvSpPr>
            <a:spLocks noGrp="1"/>
          </p:cNvSpPr>
          <p:nvPr>
            <p:ph type="body" idx="1"/>
          </p:nvPr>
        </p:nvSpPr>
        <p:spPr/>
        <p:txBody>
          <a:bodyPr/>
          <a:lstStyle/>
          <a:p>
            <a:endParaRPr lang="es-ES" dirty="0"/>
          </a:p>
        </p:txBody>
      </p:sp>
      <p:pic>
        <p:nvPicPr>
          <p:cNvPr id="4" name="Imagen 3"/>
          <p:cNvPicPr>
            <a:picLocks noChangeAspect="1"/>
          </p:cNvPicPr>
          <p:nvPr/>
        </p:nvPicPr>
        <p:blipFill>
          <a:blip r:embed="rId2"/>
          <a:stretch>
            <a:fillRect/>
          </a:stretch>
        </p:blipFill>
        <p:spPr>
          <a:xfrm>
            <a:off x="685800" y="1472833"/>
            <a:ext cx="2857500" cy="3143250"/>
          </a:xfrm>
          <a:prstGeom prst="rect">
            <a:avLst/>
          </a:prstGeom>
        </p:spPr>
      </p:pic>
      <p:sp>
        <p:nvSpPr>
          <p:cNvPr id="5" name="CuadroTexto 4"/>
          <p:cNvSpPr txBox="1"/>
          <p:nvPr/>
        </p:nvSpPr>
        <p:spPr>
          <a:xfrm>
            <a:off x="4419600" y="1389600"/>
            <a:ext cx="4343400" cy="3416320"/>
          </a:xfrm>
          <a:prstGeom prst="rect">
            <a:avLst/>
          </a:prstGeom>
          <a:noFill/>
        </p:spPr>
        <p:txBody>
          <a:bodyPr wrap="square" rtlCol="0">
            <a:spAutoFit/>
          </a:bodyPr>
          <a:lstStyle/>
          <a:p>
            <a:pPr algn="just"/>
            <a:r>
              <a:rPr lang="es-ES" dirty="0" smtClean="0"/>
              <a:t>Durante el asedio de Siracusa por los romanos, entre los años 213 y 211, Arquímedes desarrolló un sistema de defensa que incluía la mayoría de las armas de la época (catapultas y balistas), sino también una red de </a:t>
            </a:r>
            <a:r>
              <a:rPr lang="es-ES" b="1" dirty="0" smtClean="0"/>
              <a:t>espejos ustorios, </a:t>
            </a:r>
            <a:r>
              <a:rPr lang="es-ES" dirty="0" smtClean="0"/>
              <a:t>es decir, </a:t>
            </a:r>
            <a:r>
              <a:rPr lang="es-ES" b="1" dirty="0">
                <a:solidFill>
                  <a:schemeClr val="tx1"/>
                </a:solidFill>
              </a:rPr>
              <a:t>c</a:t>
            </a:r>
            <a:r>
              <a:rPr lang="es-ES" b="1" dirty="0" smtClean="0"/>
              <a:t>óncavos, </a:t>
            </a:r>
            <a:r>
              <a:rPr lang="es-ES" dirty="0" smtClean="0"/>
              <a:t>que, al concentrar los rayos solares sobre las naves, incendiarían los barcos romanos.</a:t>
            </a:r>
          </a:p>
          <a:p>
            <a:pPr algn="just"/>
            <a:r>
              <a:rPr lang="es-ES" dirty="0" smtClean="0"/>
              <a:t>Aún así, la ciudad cayó y un soldado romano asesinó al gran científico.</a:t>
            </a:r>
          </a:p>
        </p:txBody>
      </p:sp>
      <p:sp>
        <p:nvSpPr>
          <p:cNvPr id="6" name="CuadroTexto 5"/>
          <p:cNvSpPr txBox="1"/>
          <p:nvPr/>
        </p:nvSpPr>
        <p:spPr>
          <a:xfrm>
            <a:off x="3119700" y="221985"/>
            <a:ext cx="3810000" cy="1200329"/>
          </a:xfrm>
          <a:prstGeom prst="rect">
            <a:avLst/>
          </a:prstGeom>
          <a:noFill/>
        </p:spPr>
        <p:txBody>
          <a:bodyPr wrap="square" rtlCol="0">
            <a:spAutoFit/>
          </a:bodyPr>
          <a:lstStyle/>
          <a:p>
            <a:r>
              <a:rPr lang="es-ES" sz="3600" b="1" dirty="0" smtClean="0">
                <a:solidFill>
                  <a:srgbClr val="7030A0"/>
                </a:solidFill>
              </a:rPr>
              <a:t>ASEDIO DE SIRACUSA</a:t>
            </a:r>
            <a:endParaRPr lang="es-ES" sz="3600" b="1" dirty="0">
              <a:solidFill>
                <a:srgbClr val="7030A0"/>
              </a:solidFill>
            </a:endParaRPr>
          </a:p>
        </p:txBody>
      </p:sp>
    </p:spTree>
    <p:extLst>
      <p:ext uri="{BB962C8B-B14F-4D97-AF65-F5344CB8AC3E}">
        <p14:creationId xmlns:p14="http://schemas.microsoft.com/office/powerpoint/2010/main" val="4184473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D668F1C-95D9-3206-21E8-A4B6C9D3B884}"/>
              </a:ext>
            </a:extLst>
          </p:cNvPr>
          <p:cNvSpPr>
            <a:spLocks noGrp="1"/>
          </p:cNvSpPr>
          <p:nvPr>
            <p:ph type="title"/>
          </p:nvPr>
        </p:nvSpPr>
        <p:spPr>
          <a:xfrm>
            <a:off x="5954487" y="0"/>
            <a:ext cx="2808514" cy="1388761"/>
          </a:xfrm>
        </p:spPr>
        <p:txBody>
          <a:bodyPr>
            <a:noAutofit/>
          </a:bodyPr>
          <a:lstStyle/>
          <a:p>
            <a:r>
              <a:rPr lang="es-ES" b="1" dirty="0">
                <a:solidFill>
                  <a:srgbClr val="00B050"/>
                </a:solidFill>
                <a:latin typeface="+mn-lt"/>
              </a:rPr>
              <a:t>Asedio de Constantinopla (1453)</a:t>
            </a:r>
          </a:p>
        </p:txBody>
      </p:sp>
      <p:sp>
        <p:nvSpPr>
          <p:cNvPr id="3" name="Marcador de texto 2">
            <a:extLst>
              <a:ext uri="{FF2B5EF4-FFF2-40B4-BE49-F238E27FC236}">
                <a16:creationId xmlns="" xmlns:a16="http://schemas.microsoft.com/office/drawing/2014/main" id="{91B3F856-C4E1-2552-110D-1BE098AEB3C0}"/>
              </a:ext>
            </a:extLst>
          </p:cNvPr>
          <p:cNvSpPr>
            <a:spLocks noGrp="1"/>
          </p:cNvSpPr>
          <p:nvPr>
            <p:ph type="body" idx="1"/>
          </p:nvPr>
        </p:nvSpPr>
        <p:spPr>
          <a:xfrm>
            <a:off x="5867877" y="1228074"/>
            <a:ext cx="3274957" cy="4287552"/>
          </a:xfrm>
        </p:spPr>
        <p:txBody>
          <a:bodyPr/>
          <a:lstStyle/>
          <a:p>
            <a:pPr marL="152400" indent="0" algn="just">
              <a:buNone/>
              <a:tabLst>
                <a:tab pos="892175" algn="l"/>
              </a:tabLst>
            </a:pPr>
            <a:r>
              <a:rPr lang="es-ES" dirty="0">
                <a:solidFill>
                  <a:schemeClr val="tx1"/>
                </a:solidFill>
              </a:rPr>
              <a:t>Tras varios años de crisis económica, el Imperio Bizantino se vio reducido a casi nada, y con un creciente Imperio Otomano, la conquista y eventual caída era </a:t>
            </a:r>
            <a:r>
              <a:rPr lang="es-ES" dirty="0" smtClean="0">
                <a:solidFill>
                  <a:schemeClr val="tx1"/>
                </a:solidFill>
              </a:rPr>
              <a:t>inevitable- La principal arma usada </a:t>
            </a:r>
            <a:r>
              <a:rPr lang="es-ES" dirty="0">
                <a:solidFill>
                  <a:schemeClr val="tx1"/>
                </a:solidFill>
              </a:rPr>
              <a:t>por los turcos en este asedio fueron </a:t>
            </a:r>
            <a:r>
              <a:rPr lang="es-ES" dirty="0" smtClean="0">
                <a:solidFill>
                  <a:schemeClr val="tx1"/>
                </a:solidFill>
              </a:rPr>
              <a:t>la bombarda, </a:t>
            </a:r>
            <a:r>
              <a:rPr lang="es-ES" dirty="0">
                <a:solidFill>
                  <a:schemeClr val="tx1"/>
                </a:solidFill>
              </a:rPr>
              <a:t>ingeniadas por el húngaro "</a:t>
            </a:r>
            <a:r>
              <a:rPr lang="es-ES" dirty="0" err="1">
                <a:solidFill>
                  <a:schemeClr val="tx1"/>
                </a:solidFill>
              </a:rPr>
              <a:t>Orbán</a:t>
            </a:r>
            <a:r>
              <a:rPr lang="es-ES" dirty="0">
                <a:solidFill>
                  <a:schemeClr val="tx1"/>
                </a:solidFill>
              </a:rPr>
              <a:t>", </a:t>
            </a:r>
            <a:r>
              <a:rPr lang="es-ES" dirty="0" smtClean="0">
                <a:solidFill>
                  <a:schemeClr val="tx1"/>
                </a:solidFill>
              </a:rPr>
              <a:t>un cañón </a:t>
            </a:r>
            <a:r>
              <a:rPr lang="es-ES" dirty="0">
                <a:solidFill>
                  <a:schemeClr val="tx1"/>
                </a:solidFill>
              </a:rPr>
              <a:t>de alrededor de 8 metros de largo y unas 20 toneladas de peso, capaz de disparar cargas de alrededor de 544 kg, rompiendo fácilmente las murallas </a:t>
            </a:r>
            <a:r>
              <a:rPr lang="es-ES" dirty="0" smtClean="0">
                <a:solidFill>
                  <a:schemeClr val="tx1"/>
                </a:solidFill>
              </a:rPr>
              <a:t>bizantinas.</a:t>
            </a:r>
          </a:p>
          <a:p>
            <a:pPr marL="152400" indent="0" algn="just">
              <a:buNone/>
              <a:tabLst>
                <a:tab pos="892175" algn="l"/>
              </a:tabLst>
            </a:pPr>
            <a:r>
              <a:rPr lang="es-ES" dirty="0">
                <a:solidFill>
                  <a:schemeClr val="tx1"/>
                </a:solidFill>
              </a:rPr>
              <a:t/>
            </a:r>
            <a:br>
              <a:rPr lang="es-ES" dirty="0">
                <a:solidFill>
                  <a:schemeClr val="tx1"/>
                </a:solidFill>
              </a:rPr>
            </a:br>
            <a:r>
              <a:rPr lang="es-ES" dirty="0">
                <a:solidFill>
                  <a:schemeClr val="tx1"/>
                </a:solidFill>
              </a:rPr>
              <a:t>Por parte </a:t>
            </a:r>
            <a:r>
              <a:rPr lang="es-ES" dirty="0" smtClean="0">
                <a:solidFill>
                  <a:schemeClr val="tx1"/>
                </a:solidFill>
              </a:rPr>
              <a:t>bizantina</a:t>
            </a:r>
            <a:r>
              <a:rPr lang="es-ES" dirty="0">
                <a:solidFill>
                  <a:schemeClr val="tx1"/>
                </a:solidFill>
              </a:rPr>
              <a:t>, se usó el llamado </a:t>
            </a:r>
            <a:r>
              <a:rPr lang="es-ES" b="1" i="1" dirty="0">
                <a:solidFill>
                  <a:schemeClr val="tx1"/>
                </a:solidFill>
              </a:rPr>
              <a:t>"fuego griego", </a:t>
            </a:r>
            <a:r>
              <a:rPr lang="es-ES" dirty="0" smtClean="0">
                <a:solidFill>
                  <a:schemeClr val="tx1"/>
                </a:solidFill>
              </a:rPr>
              <a:t>técnica </a:t>
            </a:r>
            <a:r>
              <a:rPr lang="es-ES" dirty="0">
                <a:solidFill>
                  <a:schemeClr val="tx1"/>
                </a:solidFill>
              </a:rPr>
              <a:t>usada desde hace siglos en donde gracias a un inflamable, se lograba </a:t>
            </a:r>
            <a:r>
              <a:rPr lang="es-ES" dirty="0" smtClean="0">
                <a:solidFill>
                  <a:schemeClr val="tx1"/>
                </a:solidFill>
              </a:rPr>
              <a:t>hacer arder </a:t>
            </a:r>
            <a:r>
              <a:rPr lang="es-ES" dirty="0">
                <a:solidFill>
                  <a:schemeClr val="tx1"/>
                </a:solidFill>
              </a:rPr>
              <a:t>la superficie del agua, quemando cualquier barco </a:t>
            </a:r>
            <a:r>
              <a:rPr lang="es-ES" dirty="0" smtClean="0">
                <a:solidFill>
                  <a:schemeClr val="tx1"/>
                </a:solidFill>
              </a:rPr>
              <a:t>cercano.</a:t>
            </a:r>
            <a:endParaRPr lang="es-ES" dirty="0">
              <a:solidFill>
                <a:schemeClr val="tx1"/>
              </a:solidFill>
            </a:endParaRPr>
          </a:p>
          <a:p>
            <a:pPr marL="152400" indent="0">
              <a:lnSpc>
                <a:spcPct val="114999"/>
              </a:lnSpc>
              <a:buNone/>
            </a:pPr>
            <a:endParaRPr lang="es-ES" dirty="0">
              <a:solidFill>
                <a:schemeClr val="tx1"/>
              </a:solidFill>
            </a:endParaRPr>
          </a:p>
        </p:txBody>
      </p:sp>
      <p:pic>
        <p:nvPicPr>
          <p:cNvPr id="4" name="Imagen 3" descr="Imagen que contiene exterior, pasto, montaña, grupo&#10;&#10;El contenido generado por inteligencia artificial puede ser incorrecto.">
            <a:extLst>
              <a:ext uri="{FF2B5EF4-FFF2-40B4-BE49-F238E27FC236}">
                <a16:creationId xmlns="" xmlns:a16="http://schemas.microsoft.com/office/drawing/2014/main" id="{E66C5C67-1D96-6336-ED0F-53340BEF20A9}"/>
              </a:ext>
            </a:extLst>
          </p:cNvPr>
          <p:cNvPicPr>
            <a:picLocks noChangeAspect="1"/>
          </p:cNvPicPr>
          <p:nvPr/>
        </p:nvPicPr>
        <p:blipFill>
          <a:blip r:embed="rId2"/>
          <a:stretch>
            <a:fillRect/>
          </a:stretch>
        </p:blipFill>
        <p:spPr>
          <a:xfrm>
            <a:off x="450" y="0"/>
            <a:ext cx="5867427" cy="5143499"/>
          </a:xfrm>
          <a:prstGeom prst="rect">
            <a:avLst/>
          </a:prstGeom>
        </p:spPr>
      </p:pic>
    </p:spTree>
    <p:extLst>
      <p:ext uri="{BB962C8B-B14F-4D97-AF65-F5344CB8AC3E}">
        <p14:creationId xmlns:p14="http://schemas.microsoft.com/office/powerpoint/2010/main" val="15650852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7011" y="248116"/>
            <a:ext cx="2808000" cy="755700"/>
          </a:xfrm>
        </p:spPr>
        <p:txBody>
          <a:bodyPr>
            <a:normAutofit fontScale="90000"/>
          </a:bodyPr>
          <a:lstStyle/>
          <a:p>
            <a:r>
              <a:rPr lang="es-ES" dirty="0" smtClean="0"/>
              <a:t>¿CÓMO ACTUABA EL </a:t>
            </a:r>
            <a:r>
              <a:rPr lang="es-ES" dirty="0" smtClean="0">
                <a:solidFill>
                  <a:srgbClr val="FF0000"/>
                </a:solidFill>
              </a:rPr>
              <a:t> </a:t>
            </a:r>
            <a:r>
              <a:rPr lang="es-ES" b="1" dirty="0" smtClean="0">
                <a:solidFill>
                  <a:srgbClr val="FF0000"/>
                </a:solidFill>
              </a:rPr>
              <a:t>FUEGO GRIEGO </a:t>
            </a:r>
            <a:r>
              <a:rPr lang="es-ES" b="1" dirty="0" smtClean="0">
                <a:solidFill>
                  <a:schemeClr val="tx1"/>
                </a:solidFill>
              </a:rPr>
              <a:t>?</a:t>
            </a:r>
            <a:endParaRPr lang="es-ES" b="1" dirty="0">
              <a:solidFill>
                <a:schemeClr val="tx1"/>
              </a:solidFill>
            </a:endParaRPr>
          </a:p>
        </p:txBody>
      </p:sp>
      <p:sp>
        <p:nvSpPr>
          <p:cNvPr id="3" name="Marcador de texto 2"/>
          <p:cNvSpPr>
            <a:spLocks noGrp="1"/>
          </p:cNvSpPr>
          <p:nvPr>
            <p:ph type="body" idx="1"/>
          </p:nvPr>
        </p:nvSpPr>
        <p:spPr/>
        <p:txBody>
          <a:bodyPr/>
          <a:lstStyle/>
          <a:p>
            <a:pPr marL="152400" indent="0">
              <a:buNone/>
            </a:pPr>
            <a:endParaRPr lang="es-ES" dirty="0"/>
          </a:p>
        </p:txBody>
      </p:sp>
      <p:sp>
        <p:nvSpPr>
          <p:cNvPr id="4" name="CuadroTexto 3"/>
          <p:cNvSpPr txBox="1"/>
          <p:nvPr/>
        </p:nvSpPr>
        <p:spPr>
          <a:xfrm>
            <a:off x="1143000" y="819150"/>
            <a:ext cx="184731" cy="369332"/>
          </a:xfrm>
          <a:prstGeom prst="rect">
            <a:avLst/>
          </a:prstGeom>
          <a:noFill/>
        </p:spPr>
        <p:txBody>
          <a:bodyPr wrap="none" rtlCol="0">
            <a:spAutoFit/>
          </a:bodyPr>
          <a:lstStyle/>
          <a:p>
            <a:endParaRPr lang="es-ES" dirty="0"/>
          </a:p>
        </p:txBody>
      </p:sp>
      <p:sp>
        <p:nvSpPr>
          <p:cNvPr id="5" name="CuadroTexto 4"/>
          <p:cNvSpPr txBox="1"/>
          <p:nvPr/>
        </p:nvSpPr>
        <p:spPr>
          <a:xfrm>
            <a:off x="371198" y="1020268"/>
            <a:ext cx="3124200" cy="3970318"/>
          </a:xfrm>
          <a:prstGeom prst="rect">
            <a:avLst/>
          </a:prstGeom>
          <a:noFill/>
        </p:spPr>
        <p:txBody>
          <a:bodyPr wrap="square" rtlCol="0">
            <a:spAutoFit/>
          </a:bodyPr>
          <a:lstStyle/>
          <a:p>
            <a:pPr algn="just"/>
            <a:r>
              <a:rPr lang="es-ES" dirty="0" smtClean="0"/>
              <a:t>Fue usado por los bizantinos contra los invasores árabes en los asedios de los siglos VII y VIII, con éxito, pues la ciudad no fue rendida.</a:t>
            </a:r>
          </a:p>
          <a:p>
            <a:endParaRPr lang="es-ES" dirty="0"/>
          </a:p>
          <a:p>
            <a:pPr algn="just"/>
            <a:r>
              <a:rPr lang="es-ES" dirty="0" smtClean="0"/>
              <a:t>Era una mezcla líquida de nafta, azufre y amoniaco, y posiblemente cal viva y nitratos. La cal viva sería la </a:t>
            </a:r>
            <a:r>
              <a:rPr lang="es-ES" i="1" dirty="0" smtClean="0"/>
              <a:t>mecha</a:t>
            </a:r>
            <a:r>
              <a:rPr lang="es-ES" dirty="0" smtClean="0"/>
              <a:t> pues al entrar en contacto con el agua, la temperatura de eleva a 150º. </a:t>
            </a:r>
            <a:endParaRPr lang="es-ES" dirty="0"/>
          </a:p>
        </p:txBody>
      </p:sp>
      <p:sp>
        <p:nvSpPr>
          <p:cNvPr id="6" name="CuadroTexto 5"/>
          <p:cNvSpPr txBox="1"/>
          <p:nvPr/>
        </p:nvSpPr>
        <p:spPr>
          <a:xfrm>
            <a:off x="4038600" y="514350"/>
            <a:ext cx="3810000" cy="2585323"/>
          </a:xfrm>
          <a:prstGeom prst="rect">
            <a:avLst/>
          </a:prstGeom>
          <a:noFill/>
        </p:spPr>
        <p:txBody>
          <a:bodyPr wrap="square" rtlCol="0">
            <a:spAutoFit/>
          </a:bodyPr>
          <a:lstStyle/>
          <a:p>
            <a:pPr algn="just"/>
            <a:r>
              <a:rPr lang="es-ES" dirty="0" smtClean="0"/>
              <a:t>Se generarían explosiones y gases tóxicos. </a:t>
            </a:r>
          </a:p>
          <a:p>
            <a:pPr algn="just"/>
            <a:r>
              <a:rPr lang="es-ES" dirty="0" smtClean="0"/>
              <a:t>Su invención se atribuye a </a:t>
            </a:r>
            <a:r>
              <a:rPr lang="es-ES" dirty="0" err="1" smtClean="0"/>
              <a:t>Callínico</a:t>
            </a:r>
            <a:r>
              <a:rPr lang="es-ES" dirty="0" smtClean="0"/>
              <a:t>, un ingeniero militar sirio, que se basaría en los estudios del astrónomo y alquimista Esteban de Alejandría.</a:t>
            </a:r>
          </a:p>
          <a:p>
            <a:pPr algn="just"/>
            <a:endParaRPr lang="es-ES" dirty="0" smtClean="0"/>
          </a:p>
          <a:p>
            <a:endParaRPr lang="es-ES" dirty="0"/>
          </a:p>
        </p:txBody>
      </p:sp>
      <p:pic>
        <p:nvPicPr>
          <p:cNvPr id="7" name="Imagen 6"/>
          <p:cNvPicPr>
            <a:picLocks noChangeAspect="1"/>
          </p:cNvPicPr>
          <p:nvPr/>
        </p:nvPicPr>
        <p:blipFill>
          <a:blip r:embed="rId2"/>
          <a:stretch>
            <a:fillRect/>
          </a:stretch>
        </p:blipFill>
        <p:spPr>
          <a:xfrm>
            <a:off x="4119601" y="2724150"/>
            <a:ext cx="3728999" cy="1908000"/>
          </a:xfrm>
          <a:prstGeom prst="rect">
            <a:avLst/>
          </a:prstGeom>
        </p:spPr>
      </p:pic>
    </p:spTree>
    <p:extLst>
      <p:ext uri="{BB962C8B-B14F-4D97-AF65-F5344CB8AC3E}">
        <p14:creationId xmlns:p14="http://schemas.microsoft.com/office/powerpoint/2010/main" val="3273624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105400" y="1123950"/>
            <a:ext cx="3276600" cy="2031325"/>
          </a:xfrm>
          <a:prstGeom prst="rect">
            <a:avLst/>
          </a:prstGeom>
          <a:noFill/>
        </p:spPr>
        <p:txBody>
          <a:bodyPr wrap="square" rtlCol="0">
            <a:spAutoFit/>
          </a:bodyPr>
          <a:lstStyle/>
          <a:p>
            <a:pPr algn="just"/>
            <a:r>
              <a:rPr lang="es-ES" dirty="0" smtClean="0"/>
              <a:t>Herón de Bizancio, en su obra </a:t>
            </a:r>
            <a:r>
              <a:rPr lang="es-ES" i="1" dirty="0" smtClean="0"/>
              <a:t>Poliorcética</a:t>
            </a:r>
            <a:r>
              <a:rPr lang="es-ES" dirty="0" smtClean="0"/>
              <a:t> describe el uso del fuego griego en armas portátiles, que actuarían como lanzallamas. Es posible que desde alguna </a:t>
            </a:r>
            <a:r>
              <a:rPr lang="es-ES" dirty="0" err="1" smtClean="0"/>
              <a:t>helépolis</a:t>
            </a:r>
            <a:r>
              <a:rPr lang="es-ES" dirty="0" smtClean="0"/>
              <a:t> fuese utilizada.</a:t>
            </a:r>
            <a:endParaRPr lang="es-ES" i="1" dirty="0"/>
          </a:p>
        </p:txBody>
      </p:sp>
      <p:pic>
        <p:nvPicPr>
          <p:cNvPr id="7" name="Imagen 6"/>
          <p:cNvPicPr>
            <a:picLocks noChangeAspect="1"/>
          </p:cNvPicPr>
          <p:nvPr/>
        </p:nvPicPr>
        <p:blipFill>
          <a:blip r:embed="rId2"/>
          <a:stretch>
            <a:fillRect/>
          </a:stretch>
        </p:blipFill>
        <p:spPr>
          <a:xfrm>
            <a:off x="228600" y="819150"/>
            <a:ext cx="4551731" cy="3168000"/>
          </a:xfrm>
          <a:prstGeom prst="rect">
            <a:avLst/>
          </a:prstGeom>
        </p:spPr>
      </p:pic>
    </p:spTree>
    <p:extLst>
      <p:ext uri="{BB962C8B-B14F-4D97-AF65-F5344CB8AC3E}">
        <p14:creationId xmlns:p14="http://schemas.microsoft.com/office/powerpoint/2010/main" val="2467128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438400" y="285750"/>
            <a:ext cx="4805045" cy="677108"/>
          </a:xfrm>
        </p:spPr>
        <p:txBody>
          <a:bodyPr/>
          <a:lstStyle/>
          <a:p>
            <a:r>
              <a:rPr lang="es-ES" sz="4400" dirty="0" smtClean="0">
                <a:solidFill>
                  <a:schemeClr val="tx1"/>
                </a:solidFill>
              </a:rPr>
              <a:t>CONCLUSIONES</a:t>
            </a:r>
            <a:endParaRPr lang="es-ES" sz="4400" dirty="0">
              <a:solidFill>
                <a:schemeClr val="tx1"/>
              </a:solidFill>
            </a:endParaRPr>
          </a:p>
        </p:txBody>
      </p:sp>
      <p:sp>
        <p:nvSpPr>
          <p:cNvPr id="5" name="Marcador de texto 4"/>
          <p:cNvSpPr>
            <a:spLocks noGrp="1"/>
          </p:cNvSpPr>
          <p:nvPr>
            <p:ph type="body" idx="1"/>
          </p:nvPr>
        </p:nvSpPr>
        <p:spPr>
          <a:xfrm>
            <a:off x="609600" y="1200150"/>
            <a:ext cx="7736647" cy="2954655"/>
          </a:xfrm>
        </p:spPr>
        <p:txBody>
          <a:bodyPr/>
          <a:lstStyle/>
          <a:p>
            <a:pPr algn="just"/>
            <a:r>
              <a:rPr lang="es-ES" sz="1200" dirty="0">
                <a:latin typeface="Arial" panose="020B0604020202020204" pitchFamily="34" charset="0"/>
                <a:cs typeface="Arial" panose="020B0604020202020204" pitchFamily="34" charset="0"/>
              </a:rPr>
              <a:t>¿Van la ciencia y la guerra de la mano? y si en ese caso es si, </a:t>
            </a:r>
            <a:r>
              <a:rPr lang="es-ES" sz="1200" b="1" u="sng" dirty="0">
                <a:latin typeface="Arial" panose="020B0604020202020204" pitchFamily="34" charset="0"/>
                <a:cs typeface="Arial" panose="020B0604020202020204" pitchFamily="34" charset="0"/>
              </a:rPr>
              <a:t>¿Porque evoluciona tan lento? o ¿</a:t>
            </a:r>
            <a:r>
              <a:rPr lang="es-ES" sz="1200" b="1" u="sng" dirty="0" smtClean="0">
                <a:latin typeface="Arial" panose="020B0604020202020204" pitchFamily="34" charset="0"/>
                <a:cs typeface="Arial" panose="020B0604020202020204" pitchFamily="34" charset="0"/>
              </a:rPr>
              <a:t>Por qué </a:t>
            </a:r>
            <a:r>
              <a:rPr lang="es-ES" sz="1200" b="1" u="sng" dirty="0">
                <a:latin typeface="Arial" panose="020B0604020202020204" pitchFamily="34" charset="0"/>
                <a:cs typeface="Arial" panose="020B0604020202020204" pitchFamily="34" charset="0"/>
              </a:rPr>
              <a:t>no innovaron más?,</a:t>
            </a:r>
            <a:r>
              <a:rPr lang="es-ES" sz="1200" dirty="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entonces,empezamos</a:t>
            </a:r>
            <a:r>
              <a:rPr lang="es-ES" sz="1200" dirty="0" smtClean="0">
                <a:latin typeface="Arial" panose="020B0604020202020204" pitchFamily="34" charset="0"/>
                <a:cs typeface="Arial" panose="020B0604020202020204" pitchFamily="34" charset="0"/>
              </a:rPr>
              <a:t> </a:t>
            </a:r>
            <a:r>
              <a:rPr lang="es-ES" sz="1200" dirty="0">
                <a:latin typeface="Arial" panose="020B0604020202020204" pitchFamily="34" charset="0"/>
                <a:cs typeface="Arial" panose="020B0604020202020204" pitchFamily="34" charset="0"/>
              </a:rPr>
              <a:t>a investigar y hacer análisis, y tras meses de trabajo, presentamos aquí, </a:t>
            </a:r>
            <a:r>
              <a:rPr lang="es-ES" sz="1200" dirty="0" smtClean="0">
                <a:latin typeface="Arial" panose="020B0604020202020204" pitchFamily="34" charset="0"/>
                <a:cs typeface="Arial" panose="020B0604020202020204" pitchFamily="34" charset="0"/>
              </a:rPr>
              <a:t> algunas de las  </a:t>
            </a:r>
            <a:r>
              <a:rPr lang="es-ES" sz="1200" dirty="0">
                <a:latin typeface="Arial" panose="020B0604020202020204" pitchFamily="34" charset="0"/>
                <a:cs typeface="Arial" panose="020B0604020202020204" pitchFamily="34" charset="0"/>
              </a:rPr>
              <a:t>máquinas de </a:t>
            </a:r>
            <a:r>
              <a:rPr lang="es-ES" sz="1200" dirty="0" smtClean="0">
                <a:latin typeface="Arial" panose="020B0604020202020204" pitchFamily="34" charset="0"/>
                <a:cs typeface="Arial" panose="020B0604020202020204" pitchFamily="34" charset="0"/>
              </a:rPr>
              <a:t>guerra usadas </a:t>
            </a:r>
            <a:r>
              <a:rPr lang="es-ES" sz="1200" dirty="0">
                <a:latin typeface="Arial" panose="020B0604020202020204" pitchFamily="34" charset="0"/>
                <a:cs typeface="Arial" panose="020B0604020202020204" pitchFamily="34" charset="0"/>
              </a:rPr>
              <a:t>en la edad antigua y media</a:t>
            </a:r>
          </a:p>
          <a:p>
            <a:pPr algn="just"/>
            <a:r>
              <a:rPr lang="es-ES" sz="1200" dirty="0">
                <a:latin typeface="Arial" panose="020B0604020202020204" pitchFamily="34" charset="0"/>
                <a:cs typeface="Arial" panose="020B0604020202020204" pitchFamily="34" charset="0"/>
              </a:rPr>
              <a:t> </a:t>
            </a:r>
          </a:p>
          <a:p>
            <a:pPr algn="just"/>
            <a:r>
              <a:rPr lang="es-ES" sz="1200" b="1" dirty="0">
                <a:latin typeface="Arial" panose="020B0604020202020204" pitchFamily="34" charset="0"/>
                <a:cs typeface="Arial" panose="020B0604020202020204" pitchFamily="34" charset="0"/>
              </a:rPr>
              <a:t>Los avances científicos en armas de guerras se vieron limitados por la falta de conocimiento sobre física y química en esa época, ya que no se usaban fórmulas para comprobar las fuerzas de sus máquinas ni tampoco las recetas para armas químicas. Tal vez fuera una cuestión de </a:t>
            </a:r>
            <a:r>
              <a:rPr lang="es-ES" sz="1200" b="1" i="1" dirty="0">
                <a:latin typeface="Arial" panose="020B0604020202020204" pitchFamily="34" charset="0"/>
                <a:cs typeface="Arial" panose="020B0604020202020204" pitchFamily="34" charset="0"/>
              </a:rPr>
              <a:t>necesidad</a:t>
            </a:r>
            <a:r>
              <a:rPr lang="es-ES" sz="1200" b="1" dirty="0">
                <a:latin typeface="Arial" panose="020B0604020202020204" pitchFamily="34" charset="0"/>
                <a:cs typeface="Arial" panose="020B0604020202020204" pitchFamily="34" charset="0"/>
              </a:rPr>
              <a:t>, de falta de necesidad real. Porque con lo que tenían les bastaba.</a:t>
            </a:r>
            <a:endParaRPr lang="es-ES" sz="1200" dirty="0">
              <a:latin typeface="Arial" panose="020B0604020202020204" pitchFamily="34" charset="0"/>
              <a:cs typeface="Arial" panose="020B0604020202020204" pitchFamily="34" charset="0"/>
            </a:endParaRPr>
          </a:p>
          <a:p>
            <a:pPr algn="just"/>
            <a:r>
              <a:rPr lang="es-ES" sz="1200" b="1" dirty="0">
                <a:latin typeface="Arial" panose="020B0604020202020204" pitchFamily="34" charset="0"/>
                <a:cs typeface="Arial" panose="020B0604020202020204" pitchFamily="34" charset="0"/>
              </a:rPr>
              <a:t>La cuestión es ¿se adaptaban las armas de asedio y sus proyectiles al </a:t>
            </a:r>
            <a:r>
              <a:rPr lang="es-ES" sz="1200" b="1" i="1" dirty="0">
                <a:latin typeface="Arial" panose="020B0604020202020204" pitchFamily="34" charset="0"/>
                <a:cs typeface="Arial" panose="020B0604020202020204" pitchFamily="34" charset="0"/>
              </a:rPr>
              <a:t>límite de rotura</a:t>
            </a:r>
            <a:r>
              <a:rPr lang="es-ES" sz="1200" dirty="0">
                <a:latin typeface="Arial" panose="020B0604020202020204" pitchFamily="34" charset="0"/>
                <a:cs typeface="Arial" panose="020B0604020202020204" pitchFamily="34" charset="0"/>
              </a:rPr>
              <a:t> </a:t>
            </a:r>
            <a:r>
              <a:rPr lang="es-ES" sz="1200" b="1" dirty="0">
                <a:latin typeface="Arial" panose="020B0604020202020204" pitchFamily="34" charset="0"/>
                <a:cs typeface="Arial" panose="020B0604020202020204" pitchFamily="34" charset="0"/>
              </a:rPr>
              <a:t>(límite de elasticidad).? Las murallas solían estar construidas de mampostería de sillares regulares rellenos de materiales varios, con lo que no eran del todo macizos. Importaba también la velocidad mas que la masa.</a:t>
            </a:r>
            <a:endParaRPr lang="es-ES" sz="1200" dirty="0">
              <a:latin typeface="Arial" panose="020B0604020202020204" pitchFamily="34" charset="0"/>
              <a:cs typeface="Arial" panose="020B0604020202020204" pitchFamily="34" charset="0"/>
            </a:endParaRPr>
          </a:p>
          <a:p>
            <a:pPr algn="just"/>
            <a:endParaRPr lang="es-ES" sz="1200" dirty="0">
              <a:latin typeface="Arial" panose="020B0604020202020204" pitchFamily="34" charset="0"/>
              <a:cs typeface="Arial" panose="020B0604020202020204" pitchFamily="34" charset="0"/>
            </a:endParaRPr>
          </a:p>
          <a:p>
            <a:pPr algn="just"/>
            <a:r>
              <a:rPr lang="es-ES" sz="1200" b="1" dirty="0">
                <a:latin typeface="Arial" panose="020B0604020202020204" pitchFamily="34" charset="0"/>
                <a:cs typeface="Arial" panose="020B0604020202020204" pitchFamily="34" charset="0"/>
              </a:rPr>
              <a:t>E</a:t>
            </a:r>
            <a:r>
              <a:rPr lang="es-ES" sz="1200" b="1" dirty="0" smtClean="0">
                <a:latin typeface="Arial" panose="020B0604020202020204" pitchFamily="34" charset="0"/>
                <a:cs typeface="Arial" panose="020B0604020202020204" pitchFamily="34" charset="0"/>
              </a:rPr>
              <a:t>ste </a:t>
            </a:r>
            <a:r>
              <a:rPr lang="es-ES" sz="1200" b="1" i="1" dirty="0">
                <a:solidFill>
                  <a:srgbClr val="FF0000"/>
                </a:solidFill>
                <a:latin typeface="Arial" panose="020B0604020202020204" pitchFamily="34" charset="0"/>
                <a:cs typeface="Arial" panose="020B0604020202020204" pitchFamily="34" charset="0"/>
              </a:rPr>
              <a:t>atasco científico</a:t>
            </a:r>
            <a:r>
              <a:rPr lang="es-ES" sz="1200" b="1" dirty="0">
                <a:solidFill>
                  <a:srgbClr val="FF0000"/>
                </a:solidFill>
                <a:latin typeface="Arial" panose="020B0604020202020204" pitchFamily="34" charset="0"/>
                <a:cs typeface="Arial" panose="020B0604020202020204" pitchFamily="34" charset="0"/>
              </a:rPr>
              <a:t> </a:t>
            </a:r>
            <a:r>
              <a:rPr lang="es-ES" sz="1200" b="1" dirty="0">
                <a:latin typeface="Arial" panose="020B0604020202020204" pitchFamily="34" charset="0"/>
                <a:cs typeface="Arial" panose="020B0604020202020204" pitchFamily="34" charset="0"/>
              </a:rPr>
              <a:t>se debió a que en Europa se había desarrollado en toda posible idea y no tenían materiales nuevos con los que conjugar nuevas ideas para máquinas de </a:t>
            </a:r>
            <a:r>
              <a:rPr lang="es-ES" sz="1200" b="1">
                <a:latin typeface="Arial" panose="020B0604020202020204" pitchFamily="34" charset="0"/>
                <a:cs typeface="Arial" panose="020B0604020202020204" pitchFamily="34" charset="0"/>
              </a:rPr>
              <a:t>guerras </a:t>
            </a:r>
            <a:r>
              <a:rPr lang="es-ES" sz="1200" b="1" smtClean="0">
                <a:latin typeface="Arial" panose="020B0604020202020204" pitchFamily="34" charset="0"/>
                <a:cs typeface="Arial" panose="020B0604020202020204" pitchFamily="34" charset="0"/>
              </a:rPr>
              <a:t>(como </a:t>
            </a:r>
            <a:r>
              <a:rPr lang="es-ES" sz="1200" b="1" dirty="0">
                <a:latin typeface="Arial" panose="020B0604020202020204" pitchFamily="34" charset="0"/>
                <a:cs typeface="Arial" panose="020B0604020202020204" pitchFamily="34" charset="0"/>
              </a:rPr>
              <a:t>fue la pólvora), fue esta el que dio una nueva cara a la ciencia, así que sí es debido a que habían llegado al límite de esas ideas y materiales. Habían llegado al límite de las posibilidades de esas armas.</a:t>
            </a:r>
            <a:endParaRPr lang="es-E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917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23589" y="426610"/>
            <a:ext cx="4805045" cy="461665"/>
          </a:xfrm>
        </p:spPr>
        <p:txBody>
          <a:bodyPr/>
          <a:lstStyle/>
          <a:p>
            <a:r>
              <a:rPr lang="es-ES" dirty="0" smtClean="0"/>
              <a:t>FORTIFICACIONES VAUBAN.</a:t>
            </a:r>
            <a:endParaRPr lang="es-ES" dirty="0"/>
          </a:p>
        </p:txBody>
      </p:sp>
      <p:sp>
        <p:nvSpPr>
          <p:cNvPr id="5" name="Rectángulo 4"/>
          <p:cNvSpPr/>
          <p:nvPr/>
        </p:nvSpPr>
        <p:spPr>
          <a:xfrm>
            <a:off x="778011" y="1352550"/>
            <a:ext cx="7696200" cy="2677656"/>
          </a:xfrm>
          <a:prstGeom prst="rect">
            <a:avLst/>
          </a:prstGeom>
        </p:spPr>
        <p:txBody>
          <a:bodyPr wrap="square">
            <a:spAutoFit/>
          </a:bodyPr>
          <a:lstStyle/>
          <a:p>
            <a:pPr algn="just"/>
            <a:r>
              <a:rPr lang="es-ES" sz="1400" dirty="0" smtClean="0">
                <a:latin typeface="Arial" panose="020B0604020202020204" pitchFamily="34" charset="0"/>
                <a:cs typeface="Arial" panose="020B0604020202020204" pitchFamily="34" charset="0"/>
              </a:rPr>
              <a:t>Vauban fue un ingeniero militar en la época del rey Luis XIV, conocido por sus fortificaciones, que siguieron un estilo desarrollado en Italia a finales del siglo XV y principios del XVI, la llamada “traza italiana”. Este estilo fue puesto en práctica en respuesta al intento de invasión de Francia a la Península Italiana, ya que el ejército francés estaba equipado con nuevos cañones capaces de destruir fácilmente las fortificaciones de estilo medieval, es decir, los muros y torres altos y de planta </a:t>
            </a:r>
            <a:r>
              <a:rPr lang="es-ES" sz="1400" dirty="0" err="1" smtClean="0">
                <a:latin typeface="Arial" panose="020B0604020202020204" pitchFamily="34" charset="0"/>
                <a:cs typeface="Arial" panose="020B0604020202020204" pitchFamily="34" charset="0"/>
              </a:rPr>
              <a:t>cuadrada.Para</a:t>
            </a:r>
            <a:r>
              <a:rPr lang="es-ES" sz="1400" dirty="0" smtClean="0">
                <a:latin typeface="Arial" panose="020B0604020202020204" pitchFamily="34" charset="0"/>
                <a:cs typeface="Arial" panose="020B0604020202020204" pitchFamily="34" charset="0"/>
              </a:rPr>
              <a:t> contrarrestar el poder de las nuevas armas, los muros defensivos de las fortificaciones se hicieron más bajos y anchos, y se construyeron con piedra y arena, pues absorbían mejor los impactos de los proyectiles lanzados por los cañones. Además, este tipo de construcción dio lugar a la aparición de bastiones y revellines que mejoraron la defensa, ya que ofrecían la posibilidad de efectuar fuego cruzado sobre sus atacantes. El resultado, tras la aplicación de estas innovaciones defensivas, fueron las construcciones en forma de estrella.</a:t>
            </a:r>
            <a:endParaRPr lang="es-E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598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texto 2"/>
          <p:cNvSpPr>
            <a:spLocks noGrp="1"/>
          </p:cNvSpPr>
          <p:nvPr>
            <p:ph type="body" idx="1"/>
          </p:nvPr>
        </p:nvSpPr>
        <p:spPr/>
        <p:txBody>
          <a:bodyPr/>
          <a:lstStyle/>
          <a:p>
            <a:endParaRPr lang="es-ES"/>
          </a:p>
        </p:txBody>
      </p:sp>
      <p:pic>
        <p:nvPicPr>
          <p:cNvPr id="1026" name="Picture 2" descr="Blaye, la ciudadela de Vauban y mucho más... | Burdeos Turis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3350"/>
            <a:ext cx="6992505" cy="4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429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47800" y="590550"/>
            <a:ext cx="6629400" cy="3693319"/>
          </a:xfrm>
          <a:prstGeom prst="rect">
            <a:avLst/>
          </a:prstGeom>
          <a:noFill/>
        </p:spPr>
        <p:txBody>
          <a:bodyPr wrap="square" rtlCol="0">
            <a:spAutoFit/>
          </a:bodyPr>
          <a:lstStyle/>
          <a:p>
            <a:pPr algn="ctr"/>
            <a:r>
              <a:rPr lang="es-ES" dirty="0" smtClean="0"/>
              <a:t>AGRADECIMIENTOS</a:t>
            </a:r>
          </a:p>
          <a:p>
            <a:pPr algn="ctr"/>
            <a:endParaRPr lang="es-ES" dirty="0"/>
          </a:p>
          <a:p>
            <a:pPr algn="ctr"/>
            <a:r>
              <a:rPr lang="es-ES" dirty="0" smtClean="0"/>
              <a:t>A nuestra profesora de Física, Eva Molina, por sus explicaciones sobre las fuerzas físicas que determinaban el funcionamiento de estas máquinas.</a:t>
            </a:r>
          </a:p>
          <a:p>
            <a:pPr algn="ctr"/>
            <a:endParaRPr lang="es-ES" dirty="0" smtClean="0"/>
          </a:p>
          <a:p>
            <a:pPr algn="ctr"/>
            <a:r>
              <a:rPr lang="es-ES" dirty="0" smtClean="0"/>
              <a:t>A Amparo Muñoz, Marcos Iniesta y Ana Funes, del Departamento de Historia por su apoyo en la investigación de los aspectos históricos.</a:t>
            </a:r>
          </a:p>
          <a:p>
            <a:pPr algn="ctr"/>
            <a:endParaRPr lang="es-ES" dirty="0"/>
          </a:p>
          <a:p>
            <a:pPr algn="ctr"/>
            <a:endParaRPr lang="es-ES" dirty="0" smtClean="0"/>
          </a:p>
          <a:p>
            <a:pPr algn="ctr"/>
            <a:endParaRPr lang="es-ES" dirty="0"/>
          </a:p>
          <a:p>
            <a:pPr algn="ctr"/>
            <a:endParaRPr lang="es-ES" dirty="0"/>
          </a:p>
        </p:txBody>
      </p:sp>
      <p:pic>
        <p:nvPicPr>
          <p:cNvPr id="3" name="Imagen 2"/>
          <p:cNvPicPr>
            <a:picLocks noChangeAspect="1"/>
          </p:cNvPicPr>
          <p:nvPr/>
        </p:nvPicPr>
        <p:blipFill>
          <a:blip r:embed="rId2"/>
          <a:stretch>
            <a:fillRect/>
          </a:stretch>
        </p:blipFill>
        <p:spPr>
          <a:xfrm>
            <a:off x="3276600" y="4095750"/>
            <a:ext cx="2853175" cy="518205"/>
          </a:xfrm>
          <a:prstGeom prst="rect">
            <a:avLst/>
          </a:prstGeom>
        </p:spPr>
      </p:pic>
    </p:spTree>
    <p:extLst>
      <p:ext uri="{BB962C8B-B14F-4D97-AF65-F5344CB8AC3E}">
        <p14:creationId xmlns:p14="http://schemas.microsoft.com/office/powerpoint/2010/main" val="19810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27809" y="1182873"/>
            <a:ext cx="1088390" cy="986790"/>
          </a:xfrm>
          <a:custGeom>
            <a:avLst/>
            <a:gdLst/>
            <a:ahLst/>
            <a:cxnLst/>
            <a:rect l="l" t="t" r="r" b="b"/>
            <a:pathLst>
              <a:path w="1088389" h="986789">
                <a:moveTo>
                  <a:pt x="5077" y="0"/>
                </a:moveTo>
                <a:lnTo>
                  <a:pt x="4480" y="136234"/>
                </a:lnTo>
                <a:lnTo>
                  <a:pt x="4149" y="172007"/>
                </a:lnTo>
                <a:lnTo>
                  <a:pt x="3776" y="207991"/>
                </a:lnTo>
                <a:lnTo>
                  <a:pt x="3394" y="244245"/>
                </a:lnTo>
                <a:lnTo>
                  <a:pt x="3036" y="280830"/>
                </a:lnTo>
                <a:lnTo>
                  <a:pt x="2652" y="329699"/>
                </a:lnTo>
                <a:lnTo>
                  <a:pt x="2289" y="377165"/>
                </a:lnTo>
                <a:lnTo>
                  <a:pt x="1935" y="423691"/>
                </a:lnTo>
                <a:lnTo>
                  <a:pt x="1576" y="469739"/>
                </a:lnTo>
                <a:lnTo>
                  <a:pt x="1200" y="515774"/>
                </a:lnTo>
                <a:lnTo>
                  <a:pt x="796" y="562258"/>
                </a:lnTo>
                <a:lnTo>
                  <a:pt x="858" y="597998"/>
                </a:lnTo>
                <a:lnTo>
                  <a:pt x="995" y="632291"/>
                </a:lnTo>
                <a:lnTo>
                  <a:pt x="1132" y="665166"/>
                </a:lnTo>
                <a:lnTo>
                  <a:pt x="1194" y="696650"/>
                </a:lnTo>
                <a:lnTo>
                  <a:pt x="1334" y="711825"/>
                </a:lnTo>
                <a:lnTo>
                  <a:pt x="1381" y="726659"/>
                </a:lnTo>
                <a:lnTo>
                  <a:pt x="1334" y="741147"/>
                </a:lnTo>
                <a:lnTo>
                  <a:pt x="1194" y="755285"/>
                </a:lnTo>
                <a:lnTo>
                  <a:pt x="1163" y="770823"/>
                </a:lnTo>
                <a:lnTo>
                  <a:pt x="1095" y="786221"/>
                </a:lnTo>
                <a:lnTo>
                  <a:pt x="1026" y="801469"/>
                </a:lnTo>
                <a:lnTo>
                  <a:pt x="995" y="816558"/>
                </a:lnTo>
                <a:lnTo>
                  <a:pt x="731" y="846728"/>
                </a:lnTo>
                <a:lnTo>
                  <a:pt x="522" y="876332"/>
                </a:lnTo>
                <a:lnTo>
                  <a:pt x="351" y="905404"/>
                </a:lnTo>
                <a:lnTo>
                  <a:pt x="199" y="933977"/>
                </a:lnTo>
                <a:lnTo>
                  <a:pt x="84" y="946664"/>
                </a:lnTo>
                <a:lnTo>
                  <a:pt x="24" y="958678"/>
                </a:lnTo>
                <a:lnTo>
                  <a:pt x="3" y="970040"/>
                </a:lnTo>
                <a:lnTo>
                  <a:pt x="0" y="980766"/>
                </a:lnTo>
                <a:lnTo>
                  <a:pt x="36733" y="981363"/>
                </a:lnTo>
                <a:lnTo>
                  <a:pt x="66997" y="981761"/>
                </a:lnTo>
                <a:lnTo>
                  <a:pt x="166646" y="983603"/>
                </a:lnTo>
                <a:lnTo>
                  <a:pt x="191702" y="983893"/>
                </a:lnTo>
                <a:lnTo>
                  <a:pt x="217056" y="984095"/>
                </a:lnTo>
                <a:lnTo>
                  <a:pt x="242018" y="984212"/>
                </a:lnTo>
                <a:lnTo>
                  <a:pt x="265897" y="984250"/>
                </a:lnTo>
                <a:lnTo>
                  <a:pt x="309171" y="984003"/>
                </a:lnTo>
                <a:lnTo>
                  <a:pt x="347068" y="983653"/>
                </a:lnTo>
                <a:lnTo>
                  <a:pt x="380019" y="983340"/>
                </a:lnTo>
                <a:lnTo>
                  <a:pt x="408453" y="983205"/>
                </a:lnTo>
                <a:lnTo>
                  <a:pt x="453848" y="983429"/>
                </a:lnTo>
                <a:lnTo>
                  <a:pt x="518852" y="984338"/>
                </a:lnTo>
                <a:lnTo>
                  <a:pt x="550057" y="984916"/>
                </a:lnTo>
                <a:lnTo>
                  <a:pt x="581962" y="985447"/>
                </a:lnTo>
                <a:lnTo>
                  <a:pt x="614572" y="985843"/>
                </a:lnTo>
                <a:lnTo>
                  <a:pt x="647821" y="986291"/>
                </a:lnTo>
                <a:lnTo>
                  <a:pt x="732787" y="986291"/>
                </a:lnTo>
                <a:lnTo>
                  <a:pt x="754904" y="986328"/>
                </a:lnTo>
                <a:lnTo>
                  <a:pt x="776446" y="986360"/>
                </a:lnTo>
                <a:lnTo>
                  <a:pt x="797401" y="986382"/>
                </a:lnTo>
                <a:lnTo>
                  <a:pt x="817753" y="986391"/>
                </a:lnTo>
                <a:lnTo>
                  <a:pt x="845435" y="986372"/>
                </a:lnTo>
                <a:lnTo>
                  <a:pt x="896954" y="986223"/>
                </a:lnTo>
                <a:lnTo>
                  <a:pt x="958003" y="985758"/>
                </a:lnTo>
                <a:lnTo>
                  <a:pt x="1019585" y="984979"/>
                </a:lnTo>
                <a:lnTo>
                  <a:pt x="1062440" y="983935"/>
                </a:lnTo>
                <a:lnTo>
                  <a:pt x="1087981" y="981961"/>
                </a:lnTo>
                <a:lnTo>
                  <a:pt x="1085417" y="981206"/>
                </a:lnTo>
                <a:lnTo>
                  <a:pt x="1045274" y="978924"/>
                </a:lnTo>
                <a:lnTo>
                  <a:pt x="993782" y="977605"/>
                </a:lnTo>
                <a:lnTo>
                  <a:pt x="924371" y="976286"/>
                </a:lnTo>
                <a:lnTo>
                  <a:pt x="737914" y="973399"/>
                </a:lnTo>
                <a:lnTo>
                  <a:pt x="682763" y="972802"/>
                </a:lnTo>
                <a:lnTo>
                  <a:pt x="654392" y="972404"/>
                </a:lnTo>
                <a:lnTo>
                  <a:pt x="628658" y="972205"/>
                </a:lnTo>
                <a:lnTo>
                  <a:pt x="506908" y="969716"/>
                </a:lnTo>
                <a:lnTo>
                  <a:pt x="491265" y="969552"/>
                </a:lnTo>
                <a:lnTo>
                  <a:pt x="471917" y="969337"/>
                </a:lnTo>
                <a:lnTo>
                  <a:pt x="449134" y="969149"/>
                </a:lnTo>
                <a:lnTo>
                  <a:pt x="423187" y="969069"/>
                </a:lnTo>
                <a:lnTo>
                  <a:pt x="417263" y="969069"/>
                </a:lnTo>
                <a:lnTo>
                  <a:pt x="411141" y="969069"/>
                </a:lnTo>
                <a:lnTo>
                  <a:pt x="404820" y="969119"/>
                </a:lnTo>
                <a:lnTo>
                  <a:pt x="370541" y="969365"/>
                </a:lnTo>
                <a:lnTo>
                  <a:pt x="334569" y="969747"/>
                </a:lnTo>
                <a:lnTo>
                  <a:pt x="297411" y="970176"/>
                </a:lnTo>
                <a:lnTo>
                  <a:pt x="259576" y="970562"/>
                </a:lnTo>
                <a:lnTo>
                  <a:pt x="255345" y="970562"/>
                </a:lnTo>
                <a:lnTo>
                  <a:pt x="251065" y="970562"/>
                </a:lnTo>
                <a:lnTo>
                  <a:pt x="246734" y="970562"/>
                </a:lnTo>
                <a:lnTo>
                  <a:pt x="210941" y="970400"/>
                </a:lnTo>
                <a:lnTo>
                  <a:pt x="171680" y="969977"/>
                </a:lnTo>
                <a:lnTo>
                  <a:pt x="128434" y="969386"/>
                </a:lnTo>
                <a:lnTo>
                  <a:pt x="80685" y="968720"/>
                </a:lnTo>
                <a:lnTo>
                  <a:pt x="22846" y="968073"/>
                </a:lnTo>
                <a:lnTo>
                  <a:pt x="12842" y="968073"/>
                </a:lnTo>
                <a:lnTo>
                  <a:pt x="13040" y="935222"/>
                </a:lnTo>
                <a:lnTo>
                  <a:pt x="13083" y="906209"/>
                </a:lnTo>
                <a:lnTo>
                  <a:pt x="13190" y="876786"/>
                </a:lnTo>
                <a:lnTo>
                  <a:pt x="13335" y="846915"/>
                </a:lnTo>
                <a:lnTo>
                  <a:pt x="13488" y="816558"/>
                </a:lnTo>
                <a:lnTo>
                  <a:pt x="13520" y="800915"/>
                </a:lnTo>
                <a:lnTo>
                  <a:pt x="13588" y="785225"/>
                </a:lnTo>
                <a:lnTo>
                  <a:pt x="13657" y="769423"/>
                </a:lnTo>
                <a:lnTo>
                  <a:pt x="13688" y="753444"/>
                </a:lnTo>
                <a:lnTo>
                  <a:pt x="13657" y="736205"/>
                </a:lnTo>
                <a:lnTo>
                  <a:pt x="13588" y="719130"/>
                </a:lnTo>
                <a:lnTo>
                  <a:pt x="13520" y="702214"/>
                </a:lnTo>
                <a:lnTo>
                  <a:pt x="13488" y="685451"/>
                </a:lnTo>
                <a:lnTo>
                  <a:pt x="13167" y="652313"/>
                </a:lnTo>
                <a:lnTo>
                  <a:pt x="12897" y="619736"/>
                </a:lnTo>
                <a:lnTo>
                  <a:pt x="12712" y="587737"/>
                </a:lnTo>
                <a:lnTo>
                  <a:pt x="12642" y="556335"/>
                </a:lnTo>
                <a:lnTo>
                  <a:pt x="12790" y="502235"/>
                </a:lnTo>
                <a:lnTo>
                  <a:pt x="12982" y="447312"/>
                </a:lnTo>
                <a:lnTo>
                  <a:pt x="13205" y="391623"/>
                </a:lnTo>
                <a:lnTo>
                  <a:pt x="13445" y="335230"/>
                </a:lnTo>
                <a:lnTo>
                  <a:pt x="13688" y="278192"/>
                </a:lnTo>
                <a:lnTo>
                  <a:pt x="14161" y="205856"/>
                </a:lnTo>
                <a:lnTo>
                  <a:pt x="14484" y="130908"/>
                </a:lnTo>
                <a:lnTo>
                  <a:pt x="14683" y="9407"/>
                </a:lnTo>
                <a:lnTo>
                  <a:pt x="24489" y="9407"/>
                </a:lnTo>
                <a:lnTo>
                  <a:pt x="326175" y="9606"/>
                </a:lnTo>
                <a:lnTo>
                  <a:pt x="492623" y="9606"/>
                </a:lnTo>
                <a:lnTo>
                  <a:pt x="506383" y="9622"/>
                </a:lnTo>
                <a:lnTo>
                  <a:pt x="520161" y="9656"/>
                </a:lnTo>
                <a:lnTo>
                  <a:pt x="534032" y="9690"/>
                </a:lnTo>
                <a:lnTo>
                  <a:pt x="548072" y="9706"/>
                </a:lnTo>
                <a:lnTo>
                  <a:pt x="555167" y="9697"/>
                </a:lnTo>
                <a:lnTo>
                  <a:pt x="660315" y="8760"/>
                </a:lnTo>
                <a:lnTo>
                  <a:pt x="680247" y="8499"/>
                </a:lnTo>
                <a:lnTo>
                  <a:pt x="699936" y="8312"/>
                </a:lnTo>
                <a:lnTo>
                  <a:pt x="719363" y="8200"/>
                </a:lnTo>
                <a:lnTo>
                  <a:pt x="738511" y="8163"/>
                </a:lnTo>
                <a:lnTo>
                  <a:pt x="746774" y="8113"/>
                </a:lnTo>
                <a:lnTo>
                  <a:pt x="755136" y="8063"/>
                </a:lnTo>
                <a:lnTo>
                  <a:pt x="763598" y="8063"/>
                </a:lnTo>
                <a:lnTo>
                  <a:pt x="776358" y="8079"/>
                </a:lnTo>
                <a:lnTo>
                  <a:pt x="789226" y="8113"/>
                </a:lnTo>
                <a:lnTo>
                  <a:pt x="802159" y="8147"/>
                </a:lnTo>
                <a:lnTo>
                  <a:pt x="815115" y="8163"/>
                </a:lnTo>
                <a:lnTo>
                  <a:pt x="854100" y="8497"/>
                </a:lnTo>
                <a:lnTo>
                  <a:pt x="893262" y="8860"/>
                </a:lnTo>
                <a:lnTo>
                  <a:pt x="932610" y="9185"/>
                </a:lnTo>
                <a:lnTo>
                  <a:pt x="972155" y="9407"/>
                </a:lnTo>
                <a:lnTo>
                  <a:pt x="1031387" y="9407"/>
                </a:lnTo>
                <a:lnTo>
                  <a:pt x="1078574" y="9208"/>
                </a:lnTo>
                <a:lnTo>
                  <a:pt x="1078574" y="18765"/>
                </a:lnTo>
                <a:lnTo>
                  <a:pt x="1078574" y="178294"/>
                </a:lnTo>
                <a:lnTo>
                  <a:pt x="1078428" y="212954"/>
                </a:lnTo>
                <a:lnTo>
                  <a:pt x="1078300" y="247045"/>
                </a:lnTo>
                <a:lnTo>
                  <a:pt x="1078210" y="280558"/>
                </a:lnTo>
                <a:lnTo>
                  <a:pt x="1078176" y="313482"/>
                </a:lnTo>
                <a:lnTo>
                  <a:pt x="1078108" y="344971"/>
                </a:lnTo>
                <a:lnTo>
                  <a:pt x="1077927" y="375819"/>
                </a:lnTo>
                <a:lnTo>
                  <a:pt x="1077672" y="406248"/>
                </a:lnTo>
                <a:lnTo>
                  <a:pt x="1077380" y="436476"/>
                </a:lnTo>
                <a:lnTo>
                  <a:pt x="1077058" y="466646"/>
                </a:lnTo>
                <a:lnTo>
                  <a:pt x="1076789" y="496704"/>
                </a:lnTo>
                <a:lnTo>
                  <a:pt x="1076603" y="526463"/>
                </a:lnTo>
                <a:lnTo>
                  <a:pt x="1076533" y="555737"/>
                </a:lnTo>
                <a:lnTo>
                  <a:pt x="1076683" y="583954"/>
                </a:lnTo>
                <a:lnTo>
                  <a:pt x="1076832" y="611050"/>
                </a:lnTo>
                <a:lnTo>
                  <a:pt x="1076981" y="637045"/>
                </a:lnTo>
                <a:lnTo>
                  <a:pt x="1077131" y="661957"/>
                </a:lnTo>
                <a:lnTo>
                  <a:pt x="1077309" y="685733"/>
                </a:lnTo>
                <a:lnTo>
                  <a:pt x="1077473" y="708403"/>
                </a:lnTo>
                <a:lnTo>
                  <a:pt x="1077628" y="730000"/>
                </a:lnTo>
                <a:lnTo>
                  <a:pt x="1077778" y="750557"/>
                </a:lnTo>
                <a:lnTo>
                  <a:pt x="1077924" y="770869"/>
                </a:lnTo>
                <a:lnTo>
                  <a:pt x="1078051" y="790607"/>
                </a:lnTo>
                <a:lnTo>
                  <a:pt x="1078142" y="809570"/>
                </a:lnTo>
                <a:lnTo>
                  <a:pt x="1078176" y="827559"/>
                </a:lnTo>
                <a:lnTo>
                  <a:pt x="1078517" y="860748"/>
                </a:lnTo>
                <a:lnTo>
                  <a:pt x="1079366" y="915236"/>
                </a:lnTo>
                <a:lnTo>
                  <a:pt x="1081187" y="965006"/>
                </a:lnTo>
                <a:lnTo>
                  <a:pt x="1082855" y="975241"/>
                </a:lnTo>
                <a:lnTo>
                  <a:pt x="1083841" y="972768"/>
                </a:lnTo>
                <a:lnTo>
                  <a:pt x="1086478" y="916537"/>
                </a:lnTo>
                <a:lnTo>
                  <a:pt x="1087271" y="861845"/>
                </a:lnTo>
                <a:lnTo>
                  <a:pt x="1087702" y="810286"/>
                </a:lnTo>
                <a:lnTo>
                  <a:pt x="1087863" y="771211"/>
                </a:lnTo>
                <a:lnTo>
                  <a:pt x="1087981" y="749760"/>
                </a:lnTo>
                <a:lnTo>
                  <a:pt x="1088062" y="726795"/>
                </a:lnTo>
                <a:lnTo>
                  <a:pt x="1088031" y="703233"/>
                </a:lnTo>
                <a:lnTo>
                  <a:pt x="1087926" y="679092"/>
                </a:lnTo>
                <a:lnTo>
                  <a:pt x="1087783" y="654391"/>
                </a:lnTo>
                <a:lnTo>
                  <a:pt x="1087633" y="629298"/>
                </a:lnTo>
                <a:lnTo>
                  <a:pt x="1087484" y="603789"/>
                </a:lnTo>
                <a:lnTo>
                  <a:pt x="1087334" y="578047"/>
                </a:lnTo>
                <a:lnTo>
                  <a:pt x="1087185" y="552253"/>
                </a:lnTo>
                <a:lnTo>
                  <a:pt x="1087219" y="525950"/>
                </a:lnTo>
                <a:lnTo>
                  <a:pt x="1087310" y="498471"/>
                </a:lnTo>
                <a:lnTo>
                  <a:pt x="1087437" y="469798"/>
                </a:lnTo>
                <a:lnTo>
                  <a:pt x="1087583" y="439911"/>
                </a:lnTo>
                <a:lnTo>
                  <a:pt x="1087814" y="408953"/>
                </a:lnTo>
                <a:lnTo>
                  <a:pt x="1087932" y="376479"/>
                </a:lnTo>
                <a:lnTo>
                  <a:pt x="1087975" y="343043"/>
                </a:lnTo>
                <a:lnTo>
                  <a:pt x="1087981" y="309202"/>
                </a:lnTo>
                <a:lnTo>
                  <a:pt x="1087950" y="275856"/>
                </a:lnTo>
                <a:lnTo>
                  <a:pt x="1087882" y="241968"/>
                </a:lnTo>
                <a:lnTo>
                  <a:pt x="1087814" y="207540"/>
                </a:lnTo>
                <a:lnTo>
                  <a:pt x="1087783" y="172569"/>
                </a:lnTo>
                <a:lnTo>
                  <a:pt x="1087783" y="154874"/>
                </a:lnTo>
                <a:lnTo>
                  <a:pt x="1087783" y="137030"/>
                </a:lnTo>
                <a:lnTo>
                  <a:pt x="1087783" y="119036"/>
                </a:lnTo>
                <a:lnTo>
                  <a:pt x="1087783" y="100893"/>
                </a:lnTo>
                <a:lnTo>
                  <a:pt x="1087664" y="82167"/>
                </a:lnTo>
                <a:lnTo>
                  <a:pt x="1087583" y="63413"/>
                </a:lnTo>
                <a:lnTo>
                  <a:pt x="1087503" y="44659"/>
                </a:lnTo>
                <a:lnTo>
                  <a:pt x="1087384" y="25932"/>
                </a:lnTo>
                <a:lnTo>
                  <a:pt x="1087269" y="19535"/>
                </a:lnTo>
                <a:lnTo>
                  <a:pt x="1087210" y="13165"/>
                </a:lnTo>
                <a:lnTo>
                  <a:pt x="1087188" y="6795"/>
                </a:lnTo>
                <a:lnTo>
                  <a:pt x="1087185" y="398"/>
                </a:lnTo>
                <a:lnTo>
                  <a:pt x="1026310" y="796"/>
                </a:lnTo>
                <a:lnTo>
                  <a:pt x="965237" y="995"/>
                </a:lnTo>
                <a:lnTo>
                  <a:pt x="809590" y="199"/>
                </a:lnTo>
                <a:lnTo>
                  <a:pt x="795981" y="183"/>
                </a:lnTo>
                <a:lnTo>
                  <a:pt x="782139" y="149"/>
                </a:lnTo>
                <a:lnTo>
                  <a:pt x="768110" y="115"/>
                </a:lnTo>
                <a:lnTo>
                  <a:pt x="753942" y="99"/>
                </a:lnTo>
                <a:lnTo>
                  <a:pt x="746795" y="108"/>
                </a:lnTo>
                <a:lnTo>
                  <a:pt x="642545" y="995"/>
                </a:lnTo>
                <a:lnTo>
                  <a:pt x="622466" y="1316"/>
                </a:lnTo>
                <a:lnTo>
                  <a:pt x="602682" y="1586"/>
                </a:lnTo>
                <a:lnTo>
                  <a:pt x="583167" y="1772"/>
                </a:lnTo>
                <a:lnTo>
                  <a:pt x="563901" y="1841"/>
                </a:lnTo>
                <a:lnTo>
                  <a:pt x="482817" y="1841"/>
                </a:lnTo>
                <a:lnTo>
                  <a:pt x="316569" y="1244"/>
                </a:lnTo>
                <a:lnTo>
                  <a:pt x="15928" y="0"/>
                </a:lnTo>
                <a:lnTo>
                  <a:pt x="5077" y="0"/>
                </a:lnTo>
                <a:close/>
              </a:path>
            </a:pathLst>
          </a:custGeom>
          <a:ln w="9524">
            <a:solidFill>
              <a:srgbClr val="482400"/>
            </a:solidFill>
          </a:ln>
        </p:spPr>
        <p:txBody>
          <a:bodyPr wrap="square" lIns="0" tIns="0" rIns="0" bIns="0" rtlCol="0"/>
          <a:lstStyle/>
          <a:p>
            <a:endParaRPr/>
          </a:p>
        </p:txBody>
      </p:sp>
      <p:sp>
        <p:nvSpPr>
          <p:cNvPr id="3" name="object 3"/>
          <p:cNvSpPr txBox="1"/>
          <p:nvPr/>
        </p:nvSpPr>
        <p:spPr>
          <a:xfrm>
            <a:off x="3250369" y="846051"/>
            <a:ext cx="2642870" cy="2402205"/>
          </a:xfrm>
          <a:prstGeom prst="rect">
            <a:avLst/>
          </a:prstGeom>
        </p:spPr>
        <p:txBody>
          <a:bodyPr vert="horz" wrap="square" lIns="0" tIns="408305" rIns="0" bIns="0" rtlCol="0">
            <a:spAutoFit/>
          </a:bodyPr>
          <a:lstStyle/>
          <a:p>
            <a:pPr algn="ctr">
              <a:lnSpc>
                <a:spcPct val="100000"/>
              </a:lnSpc>
              <a:spcBef>
                <a:spcPts val="3215"/>
              </a:spcBef>
            </a:pPr>
            <a:r>
              <a:rPr sz="5200" spc="-25" dirty="0">
                <a:solidFill>
                  <a:srgbClr val="482400"/>
                </a:solidFill>
                <a:latin typeface="Trebuchet MS"/>
                <a:cs typeface="Trebuchet MS"/>
              </a:rPr>
              <a:t>01</a:t>
            </a:r>
            <a:endParaRPr sz="5200">
              <a:latin typeface="Trebuchet MS"/>
              <a:cs typeface="Trebuchet MS"/>
            </a:endParaRPr>
          </a:p>
          <a:p>
            <a:pPr algn="ctr">
              <a:lnSpc>
                <a:spcPct val="100000"/>
              </a:lnSpc>
              <a:spcBef>
                <a:spcPts val="3115"/>
              </a:spcBef>
            </a:pPr>
            <a:r>
              <a:rPr sz="5200" spc="-10" dirty="0">
                <a:solidFill>
                  <a:srgbClr val="482400"/>
                </a:solidFill>
                <a:latin typeface="Trebuchet MS"/>
                <a:cs typeface="Trebuchet MS"/>
              </a:rPr>
              <a:t>TORSIÓN</a:t>
            </a:r>
            <a:endParaRPr sz="5200">
              <a:latin typeface="Trebuchet MS"/>
              <a:cs typeface="Trebuchet MS"/>
            </a:endParaRPr>
          </a:p>
        </p:txBody>
      </p:sp>
      <p:pic>
        <p:nvPicPr>
          <p:cNvPr id="4" name="object 4"/>
          <p:cNvPicPr/>
          <p:nvPr/>
        </p:nvPicPr>
        <p:blipFill>
          <a:blip r:embed="rId2" cstate="print"/>
          <a:stretch>
            <a:fillRect/>
          </a:stretch>
        </p:blipFill>
        <p:spPr>
          <a:xfrm>
            <a:off x="0" y="1479241"/>
            <a:ext cx="3454287" cy="3411122"/>
          </a:xfrm>
          <a:prstGeom prst="rect">
            <a:avLst/>
          </a:prstGeom>
        </p:spPr>
      </p:pic>
      <p:grpSp>
        <p:nvGrpSpPr>
          <p:cNvPr id="5" name="object 5"/>
          <p:cNvGrpSpPr/>
          <p:nvPr/>
        </p:nvGrpSpPr>
        <p:grpSpPr>
          <a:xfrm>
            <a:off x="5947182" y="244645"/>
            <a:ext cx="3037840" cy="2863215"/>
            <a:chOff x="5947182" y="244645"/>
            <a:chExt cx="3037840" cy="2863215"/>
          </a:xfrm>
        </p:grpSpPr>
        <p:pic>
          <p:nvPicPr>
            <p:cNvPr id="6" name="object 6"/>
            <p:cNvPicPr/>
            <p:nvPr/>
          </p:nvPicPr>
          <p:blipFill>
            <a:blip r:embed="rId3" cstate="print"/>
            <a:stretch>
              <a:fillRect/>
            </a:stretch>
          </p:blipFill>
          <p:spPr>
            <a:xfrm>
              <a:off x="5947182" y="244645"/>
              <a:ext cx="1755915" cy="2065742"/>
            </a:xfrm>
            <a:prstGeom prst="rect">
              <a:avLst/>
            </a:prstGeom>
          </p:spPr>
        </p:pic>
        <p:pic>
          <p:nvPicPr>
            <p:cNvPr id="7" name="object 7"/>
            <p:cNvPicPr/>
            <p:nvPr/>
          </p:nvPicPr>
          <p:blipFill>
            <a:blip r:embed="rId4" cstate="print"/>
            <a:stretch>
              <a:fillRect/>
            </a:stretch>
          </p:blipFill>
          <p:spPr>
            <a:xfrm>
              <a:off x="6941242" y="1201142"/>
              <a:ext cx="2043744" cy="1906249"/>
            </a:xfrm>
            <a:prstGeom prst="rect">
              <a:avLst/>
            </a:prstGeom>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97200" y="1566125"/>
            <a:ext cx="2123440" cy="452120"/>
          </a:xfrm>
          <a:prstGeom prst="rect">
            <a:avLst/>
          </a:prstGeom>
        </p:spPr>
        <p:txBody>
          <a:bodyPr vert="horz" wrap="square" lIns="0" tIns="12700" rIns="0" bIns="0" rtlCol="0">
            <a:spAutoFit/>
          </a:bodyPr>
          <a:lstStyle/>
          <a:p>
            <a:pPr marL="12700">
              <a:lnSpc>
                <a:spcPct val="100000"/>
              </a:lnSpc>
              <a:spcBef>
                <a:spcPts val="100"/>
              </a:spcBef>
            </a:pPr>
            <a:r>
              <a:rPr sz="2800" spc="-10" dirty="0">
                <a:latin typeface="Times New Roman"/>
                <a:cs typeface="Times New Roman"/>
              </a:rPr>
              <a:t>DEFINICIÓN</a:t>
            </a:r>
            <a:r>
              <a:rPr sz="1800" spc="-10" dirty="0">
                <a:latin typeface="Times New Roman"/>
                <a:cs typeface="Times New Roman"/>
              </a:rPr>
              <a:t>:</a:t>
            </a:r>
            <a:endParaRPr sz="1800">
              <a:latin typeface="Times New Roman"/>
              <a:cs typeface="Times New Roman"/>
            </a:endParaRPr>
          </a:p>
        </p:txBody>
      </p:sp>
      <p:sp>
        <p:nvSpPr>
          <p:cNvPr id="3" name="object 3"/>
          <p:cNvSpPr/>
          <p:nvPr/>
        </p:nvSpPr>
        <p:spPr>
          <a:xfrm>
            <a:off x="3398125" y="2128099"/>
            <a:ext cx="5433695" cy="747395"/>
          </a:xfrm>
          <a:custGeom>
            <a:avLst/>
            <a:gdLst/>
            <a:ahLst/>
            <a:cxnLst/>
            <a:rect l="l" t="t" r="r" b="b"/>
            <a:pathLst>
              <a:path w="5433695" h="747394">
                <a:moveTo>
                  <a:pt x="0" y="0"/>
                </a:moveTo>
                <a:lnTo>
                  <a:pt x="5433599" y="0"/>
                </a:lnTo>
                <a:lnTo>
                  <a:pt x="5433599" y="746999"/>
                </a:lnTo>
                <a:lnTo>
                  <a:pt x="0" y="746999"/>
                </a:lnTo>
                <a:lnTo>
                  <a:pt x="0" y="0"/>
                </a:lnTo>
                <a:close/>
              </a:path>
            </a:pathLst>
          </a:custGeom>
          <a:ln w="19049">
            <a:solidFill>
              <a:srgbClr val="000000"/>
            </a:solidFill>
          </a:ln>
        </p:spPr>
        <p:txBody>
          <a:bodyPr wrap="square" lIns="0" tIns="0" rIns="0" bIns="0" rtlCol="0"/>
          <a:lstStyle/>
          <a:p>
            <a:endParaRPr/>
          </a:p>
        </p:txBody>
      </p:sp>
      <p:sp>
        <p:nvSpPr>
          <p:cNvPr id="4" name="object 4"/>
          <p:cNvSpPr txBox="1"/>
          <p:nvPr/>
        </p:nvSpPr>
        <p:spPr>
          <a:xfrm>
            <a:off x="3471150" y="2195537"/>
            <a:ext cx="5217160" cy="52832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82400"/>
                </a:solidFill>
                <a:latin typeface="Arial MT"/>
                <a:cs typeface="Arial MT"/>
              </a:rPr>
              <a:t>La</a:t>
            </a:r>
            <a:r>
              <a:rPr sz="1100" spc="-25" dirty="0">
                <a:solidFill>
                  <a:srgbClr val="482400"/>
                </a:solidFill>
                <a:latin typeface="Arial MT"/>
                <a:cs typeface="Arial MT"/>
              </a:rPr>
              <a:t> </a:t>
            </a:r>
            <a:r>
              <a:rPr sz="1100" dirty="0">
                <a:solidFill>
                  <a:srgbClr val="482400"/>
                </a:solidFill>
                <a:latin typeface="Arial MT"/>
                <a:cs typeface="Arial MT"/>
              </a:rPr>
              <a:t>torsión</a:t>
            </a:r>
            <a:r>
              <a:rPr sz="1100" spc="-25" dirty="0">
                <a:solidFill>
                  <a:srgbClr val="482400"/>
                </a:solidFill>
                <a:latin typeface="Arial MT"/>
                <a:cs typeface="Arial MT"/>
              </a:rPr>
              <a:t> </a:t>
            </a:r>
            <a:r>
              <a:rPr sz="1100" dirty="0">
                <a:solidFill>
                  <a:srgbClr val="482400"/>
                </a:solidFill>
                <a:latin typeface="Arial MT"/>
                <a:cs typeface="Arial MT"/>
              </a:rPr>
              <a:t>es</a:t>
            </a:r>
            <a:r>
              <a:rPr sz="1100" spc="-20" dirty="0">
                <a:solidFill>
                  <a:srgbClr val="482400"/>
                </a:solidFill>
                <a:latin typeface="Arial MT"/>
                <a:cs typeface="Arial MT"/>
              </a:rPr>
              <a:t> </a:t>
            </a:r>
            <a:r>
              <a:rPr sz="1100" dirty="0">
                <a:solidFill>
                  <a:srgbClr val="482400"/>
                </a:solidFill>
                <a:latin typeface="Arial MT"/>
                <a:cs typeface="Arial MT"/>
              </a:rPr>
              <a:t>un</a:t>
            </a:r>
            <a:r>
              <a:rPr sz="1100" spc="-25" dirty="0">
                <a:solidFill>
                  <a:srgbClr val="482400"/>
                </a:solidFill>
                <a:latin typeface="Arial MT"/>
                <a:cs typeface="Arial MT"/>
              </a:rPr>
              <a:t> </a:t>
            </a:r>
            <a:r>
              <a:rPr sz="1100" dirty="0">
                <a:solidFill>
                  <a:srgbClr val="482400"/>
                </a:solidFill>
                <a:latin typeface="Arial MT"/>
                <a:cs typeface="Arial MT"/>
              </a:rPr>
              <a:t>término</a:t>
            </a:r>
            <a:r>
              <a:rPr sz="1100" spc="-20" dirty="0">
                <a:solidFill>
                  <a:srgbClr val="482400"/>
                </a:solidFill>
                <a:latin typeface="Arial MT"/>
                <a:cs typeface="Arial MT"/>
              </a:rPr>
              <a:t> </a:t>
            </a:r>
            <a:r>
              <a:rPr sz="1100" dirty="0">
                <a:solidFill>
                  <a:srgbClr val="482400"/>
                </a:solidFill>
                <a:latin typeface="Arial MT"/>
                <a:cs typeface="Arial MT"/>
              </a:rPr>
              <a:t>físico</a:t>
            </a:r>
            <a:r>
              <a:rPr sz="1100" spc="-25" dirty="0">
                <a:solidFill>
                  <a:srgbClr val="482400"/>
                </a:solidFill>
                <a:latin typeface="Arial MT"/>
                <a:cs typeface="Arial MT"/>
              </a:rPr>
              <a:t> </a:t>
            </a:r>
            <a:r>
              <a:rPr sz="1100" dirty="0">
                <a:solidFill>
                  <a:srgbClr val="482400"/>
                </a:solidFill>
                <a:latin typeface="Arial MT"/>
                <a:cs typeface="Arial MT"/>
              </a:rPr>
              <a:t>y</a:t>
            </a:r>
            <a:r>
              <a:rPr sz="1100" spc="-25" dirty="0">
                <a:solidFill>
                  <a:srgbClr val="482400"/>
                </a:solidFill>
                <a:latin typeface="Arial MT"/>
                <a:cs typeface="Arial MT"/>
              </a:rPr>
              <a:t> </a:t>
            </a:r>
            <a:r>
              <a:rPr sz="1100" dirty="0">
                <a:solidFill>
                  <a:srgbClr val="482400"/>
                </a:solidFill>
                <a:latin typeface="Arial MT"/>
                <a:cs typeface="Arial MT"/>
              </a:rPr>
              <a:t>se</a:t>
            </a:r>
            <a:r>
              <a:rPr sz="1100" spc="-20" dirty="0">
                <a:solidFill>
                  <a:srgbClr val="482400"/>
                </a:solidFill>
                <a:latin typeface="Arial MT"/>
                <a:cs typeface="Arial MT"/>
              </a:rPr>
              <a:t> </a:t>
            </a:r>
            <a:r>
              <a:rPr sz="1100" dirty="0">
                <a:solidFill>
                  <a:srgbClr val="482400"/>
                </a:solidFill>
                <a:latin typeface="Arial MT"/>
                <a:cs typeface="Arial MT"/>
              </a:rPr>
              <a:t>refiere</a:t>
            </a:r>
            <a:r>
              <a:rPr sz="1100" spc="-25" dirty="0">
                <a:solidFill>
                  <a:srgbClr val="482400"/>
                </a:solidFill>
                <a:latin typeface="Arial MT"/>
                <a:cs typeface="Arial MT"/>
              </a:rPr>
              <a:t> </a:t>
            </a:r>
            <a:r>
              <a:rPr sz="1100" dirty="0">
                <a:solidFill>
                  <a:srgbClr val="482400"/>
                </a:solidFill>
                <a:latin typeface="Arial MT"/>
                <a:cs typeface="Arial MT"/>
              </a:rPr>
              <a:t>a</a:t>
            </a:r>
            <a:r>
              <a:rPr sz="1100" spc="-20" dirty="0">
                <a:solidFill>
                  <a:srgbClr val="482400"/>
                </a:solidFill>
                <a:latin typeface="Arial MT"/>
                <a:cs typeface="Arial MT"/>
              </a:rPr>
              <a:t> </a:t>
            </a:r>
            <a:r>
              <a:rPr sz="1100" dirty="0">
                <a:solidFill>
                  <a:srgbClr val="482400"/>
                </a:solidFill>
                <a:latin typeface="Arial MT"/>
                <a:cs typeface="Arial MT"/>
              </a:rPr>
              <a:t>la</a:t>
            </a:r>
            <a:r>
              <a:rPr sz="1100" spc="-25" dirty="0">
                <a:solidFill>
                  <a:srgbClr val="482400"/>
                </a:solidFill>
                <a:latin typeface="Arial MT"/>
                <a:cs typeface="Arial MT"/>
              </a:rPr>
              <a:t> </a:t>
            </a:r>
            <a:r>
              <a:rPr sz="1100" spc="-10" dirty="0">
                <a:solidFill>
                  <a:srgbClr val="482400"/>
                </a:solidFill>
                <a:latin typeface="Arial MT"/>
                <a:cs typeface="Arial MT"/>
              </a:rPr>
              <a:t>Deformación</a:t>
            </a:r>
            <a:r>
              <a:rPr sz="1100" spc="-25" dirty="0">
                <a:solidFill>
                  <a:srgbClr val="482400"/>
                </a:solidFill>
                <a:latin typeface="Arial MT"/>
                <a:cs typeface="Arial MT"/>
              </a:rPr>
              <a:t> </a:t>
            </a:r>
            <a:r>
              <a:rPr sz="1100" dirty="0">
                <a:solidFill>
                  <a:srgbClr val="482400"/>
                </a:solidFill>
                <a:latin typeface="Arial MT"/>
                <a:cs typeface="Arial MT"/>
              </a:rPr>
              <a:t>de</a:t>
            </a:r>
            <a:r>
              <a:rPr sz="1100" spc="-20" dirty="0">
                <a:solidFill>
                  <a:srgbClr val="482400"/>
                </a:solidFill>
                <a:latin typeface="Arial MT"/>
                <a:cs typeface="Arial MT"/>
              </a:rPr>
              <a:t> </a:t>
            </a:r>
            <a:r>
              <a:rPr sz="1100" dirty="0">
                <a:solidFill>
                  <a:srgbClr val="482400"/>
                </a:solidFill>
                <a:latin typeface="Arial MT"/>
                <a:cs typeface="Arial MT"/>
              </a:rPr>
              <a:t>un</a:t>
            </a:r>
            <a:r>
              <a:rPr sz="1100" spc="-25" dirty="0">
                <a:solidFill>
                  <a:srgbClr val="482400"/>
                </a:solidFill>
                <a:latin typeface="Arial MT"/>
                <a:cs typeface="Arial MT"/>
              </a:rPr>
              <a:t> </a:t>
            </a:r>
            <a:r>
              <a:rPr sz="1100" dirty="0">
                <a:solidFill>
                  <a:srgbClr val="482400"/>
                </a:solidFill>
                <a:latin typeface="Arial MT"/>
                <a:cs typeface="Arial MT"/>
              </a:rPr>
              <a:t>material</a:t>
            </a:r>
            <a:r>
              <a:rPr sz="1100" spc="-20" dirty="0">
                <a:solidFill>
                  <a:srgbClr val="482400"/>
                </a:solidFill>
                <a:latin typeface="Arial MT"/>
                <a:cs typeface="Arial MT"/>
              </a:rPr>
              <a:t> </a:t>
            </a:r>
            <a:r>
              <a:rPr sz="1100" spc="-10" dirty="0">
                <a:solidFill>
                  <a:srgbClr val="482400"/>
                </a:solidFill>
                <a:latin typeface="Arial MT"/>
                <a:cs typeface="Arial MT"/>
              </a:rPr>
              <a:t>debido</a:t>
            </a:r>
            <a:endParaRPr sz="1100">
              <a:latin typeface="Arial MT"/>
              <a:cs typeface="Arial MT"/>
            </a:endParaRPr>
          </a:p>
          <a:p>
            <a:pPr marL="12700" marR="5080">
              <a:lnSpc>
                <a:spcPct val="100000"/>
              </a:lnSpc>
            </a:pPr>
            <a:r>
              <a:rPr sz="1100" dirty="0">
                <a:solidFill>
                  <a:srgbClr val="482400"/>
                </a:solidFill>
                <a:latin typeface="Arial MT"/>
                <a:cs typeface="Arial MT"/>
              </a:rPr>
              <a:t>a</a:t>
            </a:r>
            <a:r>
              <a:rPr sz="1100" spc="-25" dirty="0">
                <a:solidFill>
                  <a:srgbClr val="482400"/>
                </a:solidFill>
                <a:latin typeface="Arial MT"/>
                <a:cs typeface="Arial MT"/>
              </a:rPr>
              <a:t> </a:t>
            </a:r>
            <a:r>
              <a:rPr sz="1100" dirty="0">
                <a:solidFill>
                  <a:srgbClr val="482400"/>
                </a:solidFill>
                <a:latin typeface="Arial MT"/>
                <a:cs typeface="Arial MT"/>
              </a:rPr>
              <a:t>Fuerzas</a:t>
            </a:r>
            <a:r>
              <a:rPr sz="1100" spc="-25" dirty="0">
                <a:solidFill>
                  <a:srgbClr val="482400"/>
                </a:solidFill>
                <a:latin typeface="Arial MT"/>
                <a:cs typeface="Arial MT"/>
              </a:rPr>
              <a:t> </a:t>
            </a:r>
            <a:r>
              <a:rPr sz="1100" dirty="0">
                <a:solidFill>
                  <a:srgbClr val="482400"/>
                </a:solidFill>
                <a:latin typeface="Arial MT"/>
                <a:cs typeface="Arial MT"/>
              </a:rPr>
              <a:t>o</a:t>
            </a:r>
            <a:r>
              <a:rPr sz="1100" spc="-25" dirty="0">
                <a:solidFill>
                  <a:srgbClr val="482400"/>
                </a:solidFill>
                <a:latin typeface="Arial MT"/>
                <a:cs typeface="Arial MT"/>
              </a:rPr>
              <a:t> </a:t>
            </a:r>
            <a:r>
              <a:rPr sz="1100" dirty="0">
                <a:solidFill>
                  <a:srgbClr val="482400"/>
                </a:solidFill>
                <a:latin typeface="Arial MT"/>
                <a:cs typeface="Arial MT"/>
              </a:rPr>
              <a:t>pares</a:t>
            </a:r>
            <a:r>
              <a:rPr sz="1100" spc="-25" dirty="0">
                <a:solidFill>
                  <a:srgbClr val="482400"/>
                </a:solidFill>
                <a:latin typeface="Arial MT"/>
                <a:cs typeface="Arial MT"/>
              </a:rPr>
              <a:t> </a:t>
            </a:r>
            <a:r>
              <a:rPr sz="1100" dirty="0">
                <a:solidFill>
                  <a:srgbClr val="482400"/>
                </a:solidFill>
                <a:latin typeface="Arial MT"/>
                <a:cs typeface="Arial MT"/>
              </a:rPr>
              <a:t>de</a:t>
            </a:r>
            <a:r>
              <a:rPr sz="1100" spc="-25" dirty="0">
                <a:solidFill>
                  <a:srgbClr val="482400"/>
                </a:solidFill>
                <a:latin typeface="Arial MT"/>
                <a:cs typeface="Arial MT"/>
              </a:rPr>
              <a:t> </a:t>
            </a:r>
            <a:r>
              <a:rPr sz="1100" dirty="0">
                <a:solidFill>
                  <a:srgbClr val="482400"/>
                </a:solidFill>
                <a:latin typeface="Arial MT"/>
                <a:cs typeface="Arial MT"/>
              </a:rPr>
              <a:t>rotación.</a:t>
            </a:r>
            <a:r>
              <a:rPr sz="1100" spc="-25" dirty="0">
                <a:solidFill>
                  <a:srgbClr val="482400"/>
                </a:solidFill>
                <a:latin typeface="Arial MT"/>
                <a:cs typeface="Arial MT"/>
              </a:rPr>
              <a:t> </a:t>
            </a:r>
            <a:r>
              <a:rPr sz="1100" dirty="0">
                <a:solidFill>
                  <a:srgbClr val="482400"/>
                </a:solidFill>
                <a:latin typeface="Arial MT"/>
                <a:cs typeface="Arial MT"/>
              </a:rPr>
              <a:t>Estas</a:t>
            </a:r>
            <a:r>
              <a:rPr sz="1100" spc="-25" dirty="0">
                <a:solidFill>
                  <a:srgbClr val="482400"/>
                </a:solidFill>
                <a:latin typeface="Arial MT"/>
                <a:cs typeface="Arial MT"/>
              </a:rPr>
              <a:t> </a:t>
            </a:r>
            <a:r>
              <a:rPr sz="1100" dirty="0">
                <a:solidFill>
                  <a:srgbClr val="482400"/>
                </a:solidFill>
                <a:latin typeface="Arial MT"/>
                <a:cs typeface="Arial MT"/>
              </a:rPr>
              <a:t>fuerzas</a:t>
            </a:r>
            <a:r>
              <a:rPr sz="1100" spc="-25" dirty="0">
                <a:solidFill>
                  <a:srgbClr val="482400"/>
                </a:solidFill>
                <a:latin typeface="Arial MT"/>
                <a:cs typeface="Arial MT"/>
              </a:rPr>
              <a:t> </a:t>
            </a:r>
            <a:r>
              <a:rPr sz="1100" dirty="0">
                <a:solidFill>
                  <a:srgbClr val="482400"/>
                </a:solidFill>
                <a:latin typeface="Arial MT"/>
                <a:cs typeface="Arial MT"/>
              </a:rPr>
              <a:t>hacen</a:t>
            </a:r>
            <a:r>
              <a:rPr sz="1100" spc="-25" dirty="0">
                <a:solidFill>
                  <a:srgbClr val="482400"/>
                </a:solidFill>
                <a:latin typeface="Arial MT"/>
                <a:cs typeface="Arial MT"/>
              </a:rPr>
              <a:t> </a:t>
            </a:r>
            <a:r>
              <a:rPr sz="1100" dirty="0">
                <a:solidFill>
                  <a:srgbClr val="482400"/>
                </a:solidFill>
                <a:latin typeface="Arial MT"/>
                <a:cs typeface="Arial MT"/>
              </a:rPr>
              <a:t>que</a:t>
            </a:r>
            <a:r>
              <a:rPr sz="1100" spc="-25" dirty="0">
                <a:solidFill>
                  <a:srgbClr val="482400"/>
                </a:solidFill>
                <a:latin typeface="Arial MT"/>
                <a:cs typeface="Arial MT"/>
              </a:rPr>
              <a:t> </a:t>
            </a:r>
            <a:r>
              <a:rPr sz="1100" dirty="0">
                <a:solidFill>
                  <a:srgbClr val="482400"/>
                </a:solidFill>
                <a:latin typeface="Arial MT"/>
                <a:cs typeface="Arial MT"/>
              </a:rPr>
              <a:t>el</a:t>
            </a:r>
            <a:r>
              <a:rPr sz="1100" spc="-25" dirty="0">
                <a:solidFill>
                  <a:srgbClr val="482400"/>
                </a:solidFill>
                <a:latin typeface="Arial MT"/>
                <a:cs typeface="Arial MT"/>
              </a:rPr>
              <a:t> </a:t>
            </a:r>
            <a:r>
              <a:rPr sz="1100" dirty="0">
                <a:solidFill>
                  <a:srgbClr val="482400"/>
                </a:solidFill>
                <a:latin typeface="Arial MT"/>
                <a:cs typeface="Arial MT"/>
              </a:rPr>
              <a:t>material</a:t>
            </a:r>
            <a:r>
              <a:rPr sz="1100" spc="-25" dirty="0">
                <a:solidFill>
                  <a:srgbClr val="482400"/>
                </a:solidFill>
                <a:latin typeface="Arial MT"/>
                <a:cs typeface="Arial MT"/>
              </a:rPr>
              <a:t> </a:t>
            </a:r>
            <a:r>
              <a:rPr sz="1100" dirty="0">
                <a:solidFill>
                  <a:srgbClr val="482400"/>
                </a:solidFill>
                <a:latin typeface="Arial MT"/>
                <a:cs typeface="Arial MT"/>
              </a:rPr>
              <a:t>se</a:t>
            </a:r>
            <a:r>
              <a:rPr sz="1100" spc="-20" dirty="0">
                <a:solidFill>
                  <a:srgbClr val="482400"/>
                </a:solidFill>
                <a:latin typeface="Arial MT"/>
                <a:cs typeface="Arial MT"/>
              </a:rPr>
              <a:t> </a:t>
            </a:r>
            <a:r>
              <a:rPr sz="1100" dirty="0">
                <a:solidFill>
                  <a:srgbClr val="482400"/>
                </a:solidFill>
                <a:latin typeface="Arial MT"/>
                <a:cs typeface="Arial MT"/>
              </a:rPr>
              <a:t>retuerza</a:t>
            </a:r>
            <a:r>
              <a:rPr sz="1100" spc="-25" dirty="0">
                <a:solidFill>
                  <a:srgbClr val="482400"/>
                </a:solidFill>
                <a:latin typeface="Arial MT"/>
                <a:cs typeface="Arial MT"/>
              </a:rPr>
              <a:t> </a:t>
            </a:r>
            <a:r>
              <a:rPr sz="1100" dirty="0">
                <a:solidFill>
                  <a:srgbClr val="482400"/>
                </a:solidFill>
                <a:latin typeface="Arial MT"/>
                <a:cs typeface="Arial MT"/>
              </a:rPr>
              <a:t>o</a:t>
            </a:r>
            <a:r>
              <a:rPr sz="1100" spc="-25" dirty="0">
                <a:solidFill>
                  <a:srgbClr val="482400"/>
                </a:solidFill>
                <a:latin typeface="Arial MT"/>
                <a:cs typeface="Arial MT"/>
              </a:rPr>
              <a:t> se </a:t>
            </a:r>
            <a:r>
              <a:rPr sz="1100" dirty="0">
                <a:solidFill>
                  <a:srgbClr val="482400"/>
                </a:solidFill>
                <a:latin typeface="Arial MT"/>
                <a:cs typeface="Arial MT"/>
              </a:rPr>
              <a:t>deforme.</a:t>
            </a:r>
            <a:r>
              <a:rPr sz="1100" spc="-35" dirty="0">
                <a:solidFill>
                  <a:srgbClr val="482400"/>
                </a:solidFill>
                <a:latin typeface="Arial MT"/>
                <a:cs typeface="Arial MT"/>
              </a:rPr>
              <a:t> </a:t>
            </a:r>
            <a:r>
              <a:rPr sz="1100" dirty="0">
                <a:solidFill>
                  <a:srgbClr val="482400"/>
                </a:solidFill>
                <a:latin typeface="Arial MT"/>
                <a:cs typeface="Arial MT"/>
              </a:rPr>
              <a:t>alrededor</a:t>
            </a:r>
            <a:r>
              <a:rPr sz="1100" spc="-35" dirty="0">
                <a:solidFill>
                  <a:srgbClr val="482400"/>
                </a:solidFill>
                <a:latin typeface="Arial MT"/>
                <a:cs typeface="Arial MT"/>
              </a:rPr>
              <a:t> </a:t>
            </a:r>
            <a:r>
              <a:rPr sz="1100" dirty="0">
                <a:solidFill>
                  <a:srgbClr val="482400"/>
                </a:solidFill>
                <a:latin typeface="Arial MT"/>
                <a:cs typeface="Arial MT"/>
              </a:rPr>
              <a:t>de</a:t>
            </a:r>
            <a:r>
              <a:rPr sz="1100" spc="-35" dirty="0">
                <a:solidFill>
                  <a:srgbClr val="482400"/>
                </a:solidFill>
                <a:latin typeface="Arial MT"/>
                <a:cs typeface="Arial MT"/>
              </a:rPr>
              <a:t> </a:t>
            </a:r>
            <a:r>
              <a:rPr sz="1100" dirty="0">
                <a:solidFill>
                  <a:srgbClr val="482400"/>
                </a:solidFill>
                <a:latin typeface="Arial MT"/>
                <a:cs typeface="Arial MT"/>
              </a:rPr>
              <a:t>un</a:t>
            </a:r>
            <a:r>
              <a:rPr sz="1100" spc="-35" dirty="0">
                <a:solidFill>
                  <a:srgbClr val="482400"/>
                </a:solidFill>
                <a:latin typeface="Arial MT"/>
                <a:cs typeface="Arial MT"/>
              </a:rPr>
              <a:t> </a:t>
            </a:r>
            <a:r>
              <a:rPr sz="1100" spc="-20" dirty="0">
                <a:solidFill>
                  <a:srgbClr val="482400"/>
                </a:solidFill>
                <a:latin typeface="Arial MT"/>
                <a:cs typeface="Arial MT"/>
              </a:rPr>
              <a:t>eje.</a:t>
            </a:r>
            <a:endParaRPr sz="1100">
              <a:latin typeface="Arial MT"/>
              <a:cs typeface="Arial MT"/>
            </a:endParaRPr>
          </a:p>
        </p:txBody>
      </p:sp>
      <p:sp>
        <p:nvSpPr>
          <p:cNvPr id="5" name="object 5"/>
          <p:cNvSpPr txBox="1"/>
          <p:nvPr/>
        </p:nvSpPr>
        <p:spPr>
          <a:xfrm>
            <a:off x="396200" y="1921350"/>
            <a:ext cx="2543810" cy="452120"/>
          </a:xfrm>
          <a:prstGeom prst="rect">
            <a:avLst/>
          </a:prstGeom>
        </p:spPr>
        <p:txBody>
          <a:bodyPr vert="horz" wrap="square" lIns="0" tIns="12700" rIns="0" bIns="0" rtlCol="0">
            <a:spAutoFit/>
          </a:bodyPr>
          <a:lstStyle/>
          <a:p>
            <a:pPr marL="12700">
              <a:lnSpc>
                <a:spcPct val="100000"/>
              </a:lnSpc>
              <a:spcBef>
                <a:spcPts val="100"/>
              </a:spcBef>
            </a:pPr>
            <a:r>
              <a:rPr sz="2800" spc="-35" dirty="0">
                <a:solidFill>
                  <a:srgbClr val="482400"/>
                </a:solidFill>
                <a:latin typeface="Times New Roman"/>
                <a:cs typeface="Times New Roman"/>
              </a:rPr>
              <a:t>IMPORTANCIA:</a:t>
            </a:r>
            <a:endParaRPr sz="2800">
              <a:latin typeface="Times New Roman"/>
              <a:cs typeface="Times New Roman"/>
            </a:endParaRPr>
          </a:p>
        </p:txBody>
      </p:sp>
      <p:sp>
        <p:nvSpPr>
          <p:cNvPr id="6" name="object 6"/>
          <p:cNvSpPr txBox="1"/>
          <p:nvPr/>
        </p:nvSpPr>
        <p:spPr>
          <a:xfrm>
            <a:off x="218175" y="2449149"/>
            <a:ext cx="2933700" cy="1877695"/>
          </a:xfrm>
          <a:prstGeom prst="rect">
            <a:avLst/>
          </a:prstGeom>
          <a:ln w="19049">
            <a:solidFill>
              <a:srgbClr val="000000"/>
            </a:solidFill>
          </a:ln>
        </p:spPr>
        <p:txBody>
          <a:bodyPr vert="horz" wrap="square" lIns="0" tIns="80010" rIns="0" bIns="0" rtlCol="0">
            <a:spAutoFit/>
          </a:bodyPr>
          <a:lstStyle/>
          <a:p>
            <a:pPr marL="85725" marR="123189">
              <a:lnSpc>
                <a:spcPct val="100000"/>
              </a:lnSpc>
              <a:spcBef>
                <a:spcPts val="630"/>
              </a:spcBef>
            </a:pPr>
            <a:r>
              <a:rPr sz="1100" dirty="0">
                <a:solidFill>
                  <a:srgbClr val="482400"/>
                </a:solidFill>
                <a:latin typeface="Arial MT"/>
                <a:cs typeface="Arial MT"/>
              </a:rPr>
              <a:t>En</a:t>
            </a:r>
            <a:r>
              <a:rPr sz="1100" spc="-30" dirty="0">
                <a:solidFill>
                  <a:srgbClr val="482400"/>
                </a:solidFill>
                <a:latin typeface="Arial MT"/>
                <a:cs typeface="Arial MT"/>
              </a:rPr>
              <a:t> </a:t>
            </a:r>
            <a:r>
              <a:rPr sz="1100" dirty="0">
                <a:solidFill>
                  <a:srgbClr val="482400"/>
                </a:solidFill>
                <a:latin typeface="Arial MT"/>
                <a:cs typeface="Arial MT"/>
              </a:rPr>
              <a:t>la</a:t>
            </a:r>
            <a:r>
              <a:rPr sz="1100" spc="-30" dirty="0">
                <a:solidFill>
                  <a:srgbClr val="482400"/>
                </a:solidFill>
                <a:latin typeface="Arial MT"/>
                <a:cs typeface="Arial MT"/>
              </a:rPr>
              <a:t> </a:t>
            </a:r>
            <a:r>
              <a:rPr sz="1100" dirty="0">
                <a:solidFill>
                  <a:srgbClr val="482400"/>
                </a:solidFill>
                <a:latin typeface="Arial MT"/>
                <a:cs typeface="Arial MT"/>
              </a:rPr>
              <a:t>Edad</a:t>
            </a:r>
            <a:r>
              <a:rPr sz="1100" spc="-25" dirty="0">
                <a:solidFill>
                  <a:srgbClr val="482400"/>
                </a:solidFill>
                <a:latin typeface="Arial MT"/>
                <a:cs typeface="Arial MT"/>
              </a:rPr>
              <a:t> </a:t>
            </a:r>
            <a:r>
              <a:rPr sz="1100" dirty="0">
                <a:solidFill>
                  <a:srgbClr val="482400"/>
                </a:solidFill>
                <a:latin typeface="Arial MT"/>
                <a:cs typeface="Arial MT"/>
              </a:rPr>
              <a:t>Media,</a:t>
            </a:r>
            <a:r>
              <a:rPr sz="1100" spc="-30" dirty="0">
                <a:solidFill>
                  <a:srgbClr val="482400"/>
                </a:solidFill>
                <a:latin typeface="Arial MT"/>
                <a:cs typeface="Arial MT"/>
              </a:rPr>
              <a:t> </a:t>
            </a:r>
            <a:r>
              <a:rPr sz="1100" dirty="0">
                <a:solidFill>
                  <a:srgbClr val="482400"/>
                </a:solidFill>
                <a:latin typeface="Arial MT"/>
                <a:cs typeface="Arial MT"/>
              </a:rPr>
              <a:t>la</a:t>
            </a:r>
            <a:r>
              <a:rPr sz="1100" spc="-25" dirty="0">
                <a:solidFill>
                  <a:srgbClr val="482400"/>
                </a:solidFill>
                <a:latin typeface="Arial MT"/>
                <a:cs typeface="Arial MT"/>
              </a:rPr>
              <a:t> </a:t>
            </a:r>
            <a:r>
              <a:rPr sz="1100" dirty="0">
                <a:solidFill>
                  <a:srgbClr val="482400"/>
                </a:solidFill>
                <a:latin typeface="Arial MT"/>
                <a:cs typeface="Arial MT"/>
              </a:rPr>
              <a:t>torsión</a:t>
            </a:r>
            <a:r>
              <a:rPr sz="1100" spc="-30" dirty="0">
                <a:solidFill>
                  <a:srgbClr val="482400"/>
                </a:solidFill>
                <a:latin typeface="Arial MT"/>
                <a:cs typeface="Arial MT"/>
              </a:rPr>
              <a:t> </a:t>
            </a:r>
            <a:r>
              <a:rPr sz="1100" dirty="0">
                <a:solidFill>
                  <a:srgbClr val="482400"/>
                </a:solidFill>
                <a:latin typeface="Arial MT"/>
                <a:cs typeface="Arial MT"/>
              </a:rPr>
              <a:t>no</a:t>
            </a:r>
            <a:r>
              <a:rPr sz="1100" spc="-25" dirty="0">
                <a:solidFill>
                  <a:srgbClr val="482400"/>
                </a:solidFill>
                <a:latin typeface="Arial MT"/>
                <a:cs typeface="Arial MT"/>
              </a:rPr>
              <a:t> </a:t>
            </a:r>
            <a:r>
              <a:rPr sz="1100" dirty="0">
                <a:solidFill>
                  <a:srgbClr val="482400"/>
                </a:solidFill>
                <a:latin typeface="Arial MT"/>
                <a:cs typeface="Arial MT"/>
              </a:rPr>
              <a:t>solo</a:t>
            </a:r>
            <a:r>
              <a:rPr sz="1100" spc="-30" dirty="0">
                <a:solidFill>
                  <a:srgbClr val="482400"/>
                </a:solidFill>
                <a:latin typeface="Arial MT"/>
                <a:cs typeface="Arial MT"/>
              </a:rPr>
              <a:t> </a:t>
            </a:r>
            <a:r>
              <a:rPr sz="1100" dirty="0">
                <a:solidFill>
                  <a:srgbClr val="482400"/>
                </a:solidFill>
                <a:latin typeface="Arial MT"/>
                <a:cs typeface="Arial MT"/>
              </a:rPr>
              <a:t>era</a:t>
            </a:r>
            <a:r>
              <a:rPr sz="1100" spc="-25" dirty="0">
                <a:solidFill>
                  <a:srgbClr val="482400"/>
                </a:solidFill>
                <a:latin typeface="Arial MT"/>
                <a:cs typeface="Arial MT"/>
              </a:rPr>
              <a:t> un </a:t>
            </a:r>
            <a:r>
              <a:rPr sz="1100" dirty="0">
                <a:solidFill>
                  <a:srgbClr val="482400"/>
                </a:solidFill>
                <a:latin typeface="Arial MT"/>
                <a:cs typeface="Arial MT"/>
              </a:rPr>
              <a:t>concepto</a:t>
            </a:r>
            <a:r>
              <a:rPr sz="1100" spc="-45" dirty="0">
                <a:solidFill>
                  <a:srgbClr val="482400"/>
                </a:solidFill>
                <a:latin typeface="Arial MT"/>
                <a:cs typeface="Arial MT"/>
              </a:rPr>
              <a:t> </a:t>
            </a:r>
            <a:r>
              <a:rPr sz="1100" dirty="0">
                <a:solidFill>
                  <a:srgbClr val="482400"/>
                </a:solidFill>
                <a:latin typeface="Arial MT"/>
                <a:cs typeface="Arial MT"/>
              </a:rPr>
              <a:t>teórico,</a:t>
            </a:r>
            <a:r>
              <a:rPr sz="1100" spc="-40" dirty="0">
                <a:solidFill>
                  <a:srgbClr val="482400"/>
                </a:solidFill>
                <a:latin typeface="Arial MT"/>
                <a:cs typeface="Arial MT"/>
              </a:rPr>
              <a:t> </a:t>
            </a:r>
            <a:r>
              <a:rPr sz="1100" dirty="0">
                <a:solidFill>
                  <a:srgbClr val="482400"/>
                </a:solidFill>
                <a:latin typeface="Arial MT"/>
                <a:cs typeface="Arial MT"/>
              </a:rPr>
              <a:t>sino</a:t>
            </a:r>
            <a:r>
              <a:rPr sz="1100" spc="-45" dirty="0">
                <a:solidFill>
                  <a:srgbClr val="482400"/>
                </a:solidFill>
                <a:latin typeface="Arial MT"/>
                <a:cs typeface="Arial MT"/>
              </a:rPr>
              <a:t> </a:t>
            </a:r>
            <a:r>
              <a:rPr sz="1100" dirty="0">
                <a:solidFill>
                  <a:srgbClr val="482400"/>
                </a:solidFill>
                <a:latin typeface="Arial MT"/>
                <a:cs typeface="Arial MT"/>
              </a:rPr>
              <a:t>una</a:t>
            </a:r>
            <a:r>
              <a:rPr sz="1100" spc="-40" dirty="0">
                <a:solidFill>
                  <a:srgbClr val="482400"/>
                </a:solidFill>
                <a:latin typeface="Arial MT"/>
                <a:cs typeface="Arial MT"/>
              </a:rPr>
              <a:t> </a:t>
            </a:r>
            <a:r>
              <a:rPr sz="1100" dirty="0">
                <a:solidFill>
                  <a:srgbClr val="482400"/>
                </a:solidFill>
                <a:latin typeface="Arial MT"/>
                <a:cs typeface="Arial MT"/>
              </a:rPr>
              <a:t>herramienta</a:t>
            </a:r>
            <a:r>
              <a:rPr sz="1100" spc="-40" dirty="0">
                <a:solidFill>
                  <a:srgbClr val="482400"/>
                </a:solidFill>
                <a:latin typeface="Arial MT"/>
                <a:cs typeface="Arial MT"/>
              </a:rPr>
              <a:t> </a:t>
            </a:r>
            <a:r>
              <a:rPr sz="1100" spc="-10" dirty="0">
                <a:solidFill>
                  <a:srgbClr val="482400"/>
                </a:solidFill>
                <a:latin typeface="Arial MT"/>
                <a:cs typeface="Arial MT"/>
              </a:rPr>
              <a:t>vital </a:t>
            </a:r>
            <a:r>
              <a:rPr sz="1100" dirty="0">
                <a:solidFill>
                  <a:srgbClr val="482400"/>
                </a:solidFill>
                <a:latin typeface="Arial MT"/>
                <a:cs typeface="Arial MT"/>
              </a:rPr>
              <a:t>en</a:t>
            </a:r>
            <a:r>
              <a:rPr sz="1100" spc="-35" dirty="0">
                <a:solidFill>
                  <a:srgbClr val="482400"/>
                </a:solidFill>
                <a:latin typeface="Arial MT"/>
                <a:cs typeface="Arial MT"/>
              </a:rPr>
              <a:t> </a:t>
            </a:r>
            <a:r>
              <a:rPr sz="1100" dirty="0">
                <a:solidFill>
                  <a:srgbClr val="482400"/>
                </a:solidFill>
                <a:latin typeface="Arial MT"/>
                <a:cs typeface="Arial MT"/>
              </a:rPr>
              <a:t>la</a:t>
            </a:r>
            <a:r>
              <a:rPr sz="1100" spc="-35" dirty="0">
                <a:solidFill>
                  <a:srgbClr val="482400"/>
                </a:solidFill>
                <a:latin typeface="Arial MT"/>
                <a:cs typeface="Arial MT"/>
              </a:rPr>
              <a:t> </a:t>
            </a:r>
            <a:r>
              <a:rPr sz="1100" dirty="0">
                <a:solidFill>
                  <a:srgbClr val="482400"/>
                </a:solidFill>
                <a:latin typeface="Arial MT"/>
                <a:cs typeface="Arial MT"/>
              </a:rPr>
              <a:t>guerra.</a:t>
            </a:r>
            <a:r>
              <a:rPr sz="1100" spc="-35" dirty="0">
                <a:solidFill>
                  <a:srgbClr val="482400"/>
                </a:solidFill>
                <a:latin typeface="Arial MT"/>
                <a:cs typeface="Arial MT"/>
              </a:rPr>
              <a:t> </a:t>
            </a:r>
            <a:r>
              <a:rPr sz="1100" dirty="0">
                <a:solidFill>
                  <a:srgbClr val="482400"/>
                </a:solidFill>
                <a:latin typeface="Arial MT"/>
                <a:cs typeface="Arial MT"/>
              </a:rPr>
              <a:t>Las</a:t>
            </a:r>
            <a:r>
              <a:rPr sz="1100" spc="-30" dirty="0">
                <a:solidFill>
                  <a:srgbClr val="482400"/>
                </a:solidFill>
                <a:latin typeface="Arial MT"/>
                <a:cs typeface="Arial MT"/>
              </a:rPr>
              <a:t> </a:t>
            </a:r>
            <a:r>
              <a:rPr sz="1100" dirty="0">
                <a:solidFill>
                  <a:srgbClr val="482400"/>
                </a:solidFill>
                <a:latin typeface="Arial MT"/>
                <a:cs typeface="Arial MT"/>
              </a:rPr>
              <a:t>máquinas</a:t>
            </a:r>
            <a:r>
              <a:rPr sz="1100" spc="-35" dirty="0">
                <a:solidFill>
                  <a:srgbClr val="482400"/>
                </a:solidFill>
                <a:latin typeface="Arial MT"/>
                <a:cs typeface="Arial MT"/>
              </a:rPr>
              <a:t> </a:t>
            </a:r>
            <a:r>
              <a:rPr sz="1100" dirty="0">
                <a:solidFill>
                  <a:srgbClr val="482400"/>
                </a:solidFill>
                <a:latin typeface="Arial MT"/>
                <a:cs typeface="Arial MT"/>
              </a:rPr>
              <a:t>de</a:t>
            </a:r>
            <a:r>
              <a:rPr sz="1100" spc="-35" dirty="0">
                <a:solidFill>
                  <a:srgbClr val="482400"/>
                </a:solidFill>
                <a:latin typeface="Arial MT"/>
                <a:cs typeface="Arial MT"/>
              </a:rPr>
              <a:t> </a:t>
            </a:r>
            <a:r>
              <a:rPr sz="1100" dirty="0">
                <a:solidFill>
                  <a:srgbClr val="482400"/>
                </a:solidFill>
                <a:latin typeface="Arial MT"/>
                <a:cs typeface="Arial MT"/>
              </a:rPr>
              <a:t>asedio</a:t>
            </a:r>
            <a:r>
              <a:rPr sz="1100" spc="-35" dirty="0">
                <a:solidFill>
                  <a:srgbClr val="482400"/>
                </a:solidFill>
                <a:latin typeface="Arial MT"/>
                <a:cs typeface="Arial MT"/>
              </a:rPr>
              <a:t> </a:t>
            </a:r>
            <a:r>
              <a:rPr sz="1100" spc="-20" dirty="0">
                <a:solidFill>
                  <a:srgbClr val="482400"/>
                </a:solidFill>
                <a:latin typeface="Arial MT"/>
                <a:cs typeface="Arial MT"/>
              </a:rPr>
              <a:t>como </a:t>
            </a:r>
            <a:r>
              <a:rPr sz="1100" dirty="0">
                <a:solidFill>
                  <a:srgbClr val="482400"/>
                </a:solidFill>
                <a:latin typeface="Arial MT"/>
                <a:cs typeface="Arial MT"/>
              </a:rPr>
              <a:t>las</a:t>
            </a:r>
            <a:r>
              <a:rPr sz="1100" spc="-30" dirty="0">
                <a:solidFill>
                  <a:srgbClr val="482400"/>
                </a:solidFill>
                <a:latin typeface="Arial MT"/>
                <a:cs typeface="Arial MT"/>
              </a:rPr>
              <a:t> </a:t>
            </a:r>
            <a:r>
              <a:rPr sz="1100" dirty="0">
                <a:solidFill>
                  <a:srgbClr val="482400"/>
                </a:solidFill>
                <a:latin typeface="Arial MT"/>
                <a:cs typeface="Arial MT"/>
              </a:rPr>
              <a:t>catapultas</a:t>
            </a:r>
            <a:r>
              <a:rPr sz="1100" spc="-30" dirty="0">
                <a:solidFill>
                  <a:srgbClr val="482400"/>
                </a:solidFill>
                <a:latin typeface="Arial MT"/>
                <a:cs typeface="Arial MT"/>
              </a:rPr>
              <a:t> </a:t>
            </a:r>
            <a:r>
              <a:rPr sz="1100" dirty="0">
                <a:solidFill>
                  <a:srgbClr val="482400"/>
                </a:solidFill>
                <a:latin typeface="Arial MT"/>
                <a:cs typeface="Arial MT"/>
              </a:rPr>
              <a:t>de</a:t>
            </a:r>
            <a:r>
              <a:rPr sz="1100" spc="-30" dirty="0">
                <a:solidFill>
                  <a:srgbClr val="482400"/>
                </a:solidFill>
                <a:latin typeface="Arial MT"/>
                <a:cs typeface="Arial MT"/>
              </a:rPr>
              <a:t> </a:t>
            </a:r>
            <a:r>
              <a:rPr sz="1100" dirty="0">
                <a:solidFill>
                  <a:srgbClr val="482400"/>
                </a:solidFill>
                <a:latin typeface="Arial MT"/>
                <a:cs typeface="Arial MT"/>
              </a:rPr>
              <a:t>torsión</a:t>
            </a:r>
            <a:r>
              <a:rPr sz="1100" spc="-30" dirty="0">
                <a:solidFill>
                  <a:srgbClr val="482400"/>
                </a:solidFill>
                <a:latin typeface="Arial MT"/>
                <a:cs typeface="Arial MT"/>
              </a:rPr>
              <a:t> </a:t>
            </a:r>
            <a:r>
              <a:rPr sz="1100" dirty="0">
                <a:solidFill>
                  <a:srgbClr val="482400"/>
                </a:solidFill>
                <a:latin typeface="Arial MT"/>
                <a:cs typeface="Arial MT"/>
              </a:rPr>
              <a:t>usaban</a:t>
            </a:r>
            <a:r>
              <a:rPr sz="1100" spc="-30" dirty="0">
                <a:solidFill>
                  <a:srgbClr val="482400"/>
                </a:solidFill>
                <a:latin typeface="Arial MT"/>
                <a:cs typeface="Arial MT"/>
              </a:rPr>
              <a:t> </a:t>
            </a:r>
            <a:r>
              <a:rPr sz="1100" spc="-20" dirty="0">
                <a:solidFill>
                  <a:srgbClr val="482400"/>
                </a:solidFill>
                <a:latin typeface="Arial MT"/>
                <a:cs typeface="Arial MT"/>
              </a:rPr>
              <a:t>este </a:t>
            </a:r>
            <a:r>
              <a:rPr sz="1100" spc="-10" dirty="0">
                <a:solidFill>
                  <a:srgbClr val="482400"/>
                </a:solidFill>
                <a:latin typeface="Arial MT"/>
                <a:cs typeface="Arial MT"/>
              </a:rPr>
              <a:t>principio</a:t>
            </a:r>
            <a:r>
              <a:rPr sz="1100" spc="-30" dirty="0">
                <a:solidFill>
                  <a:srgbClr val="482400"/>
                </a:solidFill>
                <a:latin typeface="Arial MT"/>
                <a:cs typeface="Arial MT"/>
              </a:rPr>
              <a:t> </a:t>
            </a:r>
            <a:r>
              <a:rPr sz="1100" dirty="0">
                <a:solidFill>
                  <a:srgbClr val="482400"/>
                </a:solidFill>
                <a:latin typeface="Arial MT"/>
                <a:cs typeface="Arial MT"/>
              </a:rPr>
              <a:t>para</a:t>
            </a:r>
            <a:r>
              <a:rPr sz="1100" spc="-25" dirty="0">
                <a:solidFill>
                  <a:srgbClr val="482400"/>
                </a:solidFill>
                <a:latin typeface="Arial MT"/>
                <a:cs typeface="Arial MT"/>
              </a:rPr>
              <a:t> </a:t>
            </a:r>
            <a:r>
              <a:rPr sz="1100" dirty="0">
                <a:solidFill>
                  <a:srgbClr val="482400"/>
                </a:solidFill>
                <a:latin typeface="Arial MT"/>
                <a:cs typeface="Arial MT"/>
              </a:rPr>
              <a:t>almacenar</a:t>
            </a:r>
            <a:r>
              <a:rPr sz="1100" spc="-30" dirty="0">
                <a:solidFill>
                  <a:srgbClr val="482400"/>
                </a:solidFill>
                <a:latin typeface="Arial MT"/>
                <a:cs typeface="Arial MT"/>
              </a:rPr>
              <a:t> </a:t>
            </a:r>
            <a:r>
              <a:rPr sz="1100" dirty="0">
                <a:solidFill>
                  <a:srgbClr val="482400"/>
                </a:solidFill>
                <a:latin typeface="Arial MT"/>
                <a:cs typeface="Arial MT"/>
              </a:rPr>
              <a:t>energía</a:t>
            </a:r>
            <a:r>
              <a:rPr sz="1100" spc="-25" dirty="0">
                <a:solidFill>
                  <a:srgbClr val="482400"/>
                </a:solidFill>
                <a:latin typeface="Arial MT"/>
                <a:cs typeface="Arial MT"/>
              </a:rPr>
              <a:t> en</a:t>
            </a:r>
            <a:r>
              <a:rPr sz="1100" spc="500" dirty="0">
                <a:solidFill>
                  <a:srgbClr val="482400"/>
                </a:solidFill>
                <a:latin typeface="Arial MT"/>
                <a:cs typeface="Arial MT"/>
              </a:rPr>
              <a:t> </a:t>
            </a:r>
            <a:r>
              <a:rPr sz="1100" dirty="0">
                <a:solidFill>
                  <a:srgbClr val="482400"/>
                </a:solidFill>
                <a:latin typeface="Arial MT"/>
                <a:cs typeface="Arial MT"/>
              </a:rPr>
              <a:t>cuerdas</a:t>
            </a:r>
            <a:r>
              <a:rPr sz="1100" spc="-20" dirty="0">
                <a:solidFill>
                  <a:srgbClr val="482400"/>
                </a:solidFill>
                <a:latin typeface="Arial MT"/>
                <a:cs typeface="Arial MT"/>
              </a:rPr>
              <a:t> </a:t>
            </a:r>
            <a:r>
              <a:rPr sz="1100" dirty="0">
                <a:solidFill>
                  <a:srgbClr val="482400"/>
                </a:solidFill>
                <a:latin typeface="Arial MT"/>
                <a:cs typeface="Arial MT"/>
              </a:rPr>
              <a:t>o</a:t>
            </a:r>
            <a:r>
              <a:rPr sz="1100" spc="-20" dirty="0">
                <a:solidFill>
                  <a:srgbClr val="482400"/>
                </a:solidFill>
                <a:latin typeface="Arial MT"/>
                <a:cs typeface="Arial MT"/>
              </a:rPr>
              <a:t> </a:t>
            </a:r>
            <a:r>
              <a:rPr sz="1100" dirty="0">
                <a:solidFill>
                  <a:srgbClr val="482400"/>
                </a:solidFill>
                <a:latin typeface="Arial MT"/>
                <a:cs typeface="Arial MT"/>
              </a:rPr>
              <a:t>tendones</a:t>
            </a:r>
            <a:r>
              <a:rPr sz="1100" spc="-20" dirty="0">
                <a:solidFill>
                  <a:srgbClr val="482400"/>
                </a:solidFill>
                <a:latin typeface="Arial MT"/>
                <a:cs typeface="Arial MT"/>
              </a:rPr>
              <a:t> </a:t>
            </a:r>
            <a:r>
              <a:rPr sz="1100" dirty="0">
                <a:solidFill>
                  <a:srgbClr val="482400"/>
                </a:solidFill>
                <a:latin typeface="Arial MT"/>
                <a:cs typeface="Arial MT"/>
              </a:rPr>
              <a:t>de</a:t>
            </a:r>
            <a:r>
              <a:rPr sz="1100" spc="-15" dirty="0">
                <a:solidFill>
                  <a:srgbClr val="482400"/>
                </a:solidFill>
                <a:latin typeface="Arial MT"/>
                <a:cs typeface="Arial MT"/>
              </a:rPr>
              <a:t> </a:t>
            </a:r>
            <a:r>
              <a:rPr sz="1100" dirty="0">
                <a:solidFill>
                  <a:srgbClr val="482400"/>
                </a:solidFill>
                <a:latin typeface="Arial MT"/>
                <a:cs typeface="Arial MT"/>
              </a:rPr>
              <a:t>animales</a:t>
            </a:r>
            <a:r>
              <a:rPr sz="1100" spc="-20" dirty="0">
                <a:solidFill>
                  <a:srgbClr val="482400"/>
                </a:solidFill>
                <a:latin typeface="Arial MT"/>
                <a:cs typeface="Arial MT"/>
              </a:rPr>
              <a:t> </a:t>
            </a:r>
            <a:r>
              <a:rPr sz="1100" spc="-10" dirty="0">
                <a:solidFill>
                  <a:srgbClr val="482400"/>
                </a:solidFill>
                <a:latin typeface="Arial MT"/>
                <a:cs typeface="Arial MT"/>
              </a:rPr>
              <a:t>trenzados, </a:t>
            </a:r>
            <a:r>
              <a:rPr sz="1100" spc="-25" dirty="0">
                <a:solidFill>
                  <a:srgbClr val="482400"/>
                </a:solidFill>
                <a:latin typeface="Arial MT"/>
                <a:cs typeface="Arial MT"/>
              </a:rPr>
              <a:t>los</a:t>
            </a:r>
            <a:endParaRPr sz="1100">
              <a:latin typeface="Arial MT"/>
              <a:cs typeface="Arial MT"/>
            </a:endParaRPr>
          </a:p>
          <a:p>
            <a:pPr marL="85725" marR="448945">
              <a:lnSpc>
                <a:spcPct val="100000"/>
              </a:lnSpc>
            </a:pPr>
            <a:r>
              <a:rPr sz="1100" dirty="0">
                <a:solidFill>
                  <a:srgbClr val="482400"/>
                </a:solidFill>
                <a:latin typeface="Arial MT"/>
                <a:cs typeface="Arial MT"/>
              </a:rPr>
              <a:t>cuales</a:t>
            </a:r>
            <a:r>
              <a:rPr sz="1100" spc="-25" dirty="0">
                <a:solidFill>
                  <a:srgbClr val="482400"/>
                </a:solidFill>
                <a:latin typeface="Arial MT"/>
                <a:cs typeface="Arial MT"/>
              </a:rPr>
              <a:t> </a:t>
            </a:r>
            <a:r>
              <a:rPr sz="1100" dirty="0">
                <a:solidFill>
                  <a:srgbClr val="482400"/>
                </a:solidFill>
                <a:latin typeface="Arial MT"/>
                <a:cs typeface="Arial MT"/>
              </a:rPr>
              <a:t>se</a:t>
            </a:r>
            <a:r>
              <a:rPr sz="1100" spc="-25" dirty="0">
                <a:solidFill>
                  <a:srgbClr val="482400"/>
                </a:solidFill>
                <a:latin typeface="Arial MT"/>
                <a:cs typeface="Arial MT"/>
              </a:rPr>
              <a:t> </a:t>
            </a:r>
            <a:r>
              <a:rPr sz="1100" dirty="0">
                <a:solidFill>
                  <a:srgbClr val="482400"/>
                </a:solidFill>
                <a:latin typeface="Arial MT"/>
                <a:cs typeface="Arial MT"/>
              </a:rPr>
              <a:t>retorcía</a:t>
            </a:r>
            <a:r>
              <a:rPr sz="1100" spc="-25" dirty="0">
                <a:solidFill>
                  <a:srgbClr val="482400"/>
                </a:solidFill>
                <a:latin typeface="Arial MT"/>
                <a:cs typeface="Arial MT"/>
              </a:rPr>
              <a:t> </a:t>
            </a:r>
            <a:r>
              <a:rPr sz="1100" dirty="0">
                <a:solidFill>
                  <a:srgbClr val="482400"/>
                </a:solidFill>
                <a:latin typeface="Arial MT"/>
                <a:cs typeface="Arial MT"/>
              </a:rPr>
              <a:t>para</a:t>
            </a:r>
            <a:r>
              <a:rPr sz="1100" spc="-25" dirty="0">
                <a:solidFill>
                  <a:srgbClr val="482400"/>
                </a:solidFill>
                <a:latin typeface="Arial MT"/>
                <a:cs typeface="Arial MT"/>
              </a:rPr>
              <a:t> </a:t>
            </a:r>
            <a:r>
              <a:rPr sz="1100" dirty="0">
                <a:solidFill>
                  <a:srgbClr val="482400"/>
                </a:solidFill>
                <a:latin typeface="Arial MT"/>
                <a:cs typeface="Arial MT"/>
              </a:rPr>
              <a:t>proporcionar</a:t>
            </a:r>
            <a:r>
              <a:rPr sz="1100" spc="-25" dirty="0">
                <a:solidFill>
                  <a:srgbClr val="482400"/>
                </a:solidFill>
                <a:latin typeface="Arial MT"/>
                <a:cs typeface="Arial MT"/>
              </a:rPr>
              <a:t> la </a:t>
            </a:r>
            <a:r>
              <a:rPr sz="1100" dirty="0">
                <a:solidFill>
                  <a:srgbClr val="482400"/>
                </a:solidFill>
                <a:latin typeface="Arial MT"/>
                <a:cs typeface="Arial MT"/>
              </a:rPr>
              <a:t>fuerza</a:t>
            </a:r>
            <a:r>
              <a:rPr sz="1100" spc="-25" dirty="0">
                <a:solidFill>
                  <a:srgbClr val="482400"/>
                </a:solidFill>
                <a:latin typeface="Arial MT"/>
                <a:cs typeface="Arial MT"/>
              </a:rPr>
              <a:t> </a:t>
            </a:r>
            <a:r>
              <a:rPr sz="1100" spc="-10" dirty="0">
                <a:solidFill>
                  <a:srgbClr val="482400"/>
                </a:solidFill>
                <a:latin typeface="Arial MT"/>
                <a:cs typeface="Arial MT"/>
              </a:rPr>
              <a:t>necesaria</a:t>
            </a:r>
            <a:r>
              <a:rPr sz="1100" spc="-20" dirty="0">
                <a:solidFill>
                  <a:srgbClr val="482400"/>
                </a:solidFill>
                <a:latin typeface="Arial MT"/>
                <a:cs typeface="Arial MT"/>
              </a:rPr>
              <a:t> </a:t>
            </a:r>
            <a:r>
              <a:rPr sz="1100" dirty="0">
                <a:solidFill>
                  <a:srgbClr val="482400"/>
                </a:solidFill>
                <a:latin typeface="Arial MT"/>
                <a:cs typeface="Arial MT"/>
              </a:rPr>
              <a:t>para</a:t>
            </a:r>
            <a:r>
              <a:rPr sz="1100" spc="-25" dirty="0">
                <a:solidFill>
                  <a:srgbClr val="482400"/>
                </a:solidFill>
                <a:latin typeface="Arial MT"/>
                <a:cs typeface="Arial MT"/>
              </a:rPr>
              <a:t> </a:t>
            </a:r>
            <a:r>
              <a:rPr sz="1100" dirty="0">
                <a:solidFill>
                  <a:srgbClr val="482400"/>
                </a:solidFill>
                <a:latin typeface="Arial MT"/>
                <a:cs typeface="Arial MT"/>
              </a:rPr>
              <a:t>lanzar</a:t>
            </a:r>
            <a:r>
              <a:rPr sz="1100" spc="-20" dirty="0">
                <a:solidFill>
                  <a:srgbClr val="482400"/>
                </a:solidFill>
                <a:latin typeface="Arial MT"/>
                <a:cs typeface="Arial MT"/>
              </a:rPr>
              <a:t> </a:t>
            </a:r>
            <a:r>
              <a:rPr sz="1100" spc="-10" dirty="0">
                <a:solidFill>
                  <a:srgbClr val="482400"/>
                </a:solidFill>
                <a:latin typeface="Arial MT"/>
                <a:cs typeface="Arial MT"/>
              </a:rPr>
              <a:t>grandes proyectiles.</a:t>
            </a:r>
            <a:endParaRPr sz="1100">
              <a:latin typeface="Arial MT"/>
              <a:cs typeface="Arial MT"/>
            </a:endParaRPr>
          </a:p>
        </p:txBody>
      </p:sp>
      <p:pic>
        <p:nvPicPr>
          <p:cNvPr id="7" name="object 7"/>
          <p:cNvPicPr/>
          <p:nvPr/>
        </p:nvPicPr>
        <p:blipFill>
          <a:blip r:embed="rId2" cstate="print"/>
          <a:stretch>
            <a:fillRect/>
          </a:stretch>
        </p:blipFill>
        <p:spPr>
          <a:xfrm>
            <a:off x="4451787" y="3234512"/>
            <a:ext cx="2122474" cy="1660899"/>
          </a:xfrm>
          <a:prstGeom prst="rect">
            <a:avLst/>
          </a:prstGeom>
        </p:spPr>
      </p:pic>
      <p:pic>
        <p:nvPicPr>
          <p:cNvPr id="8" name="object 8"/>
          <p:cNvPicPr/>
          <p:nvPr/>
        </p:nvPicPr>
        <p:blipFill>
          <a:blip r:embed="rId3" cstate="print"/>
          <a:stretch>
            <a:fillRect/>
          </a:stretch>
        </p:blipFill>
        <p:spPr>
          <a:xfrm>
            <a:off x="2379425" y="107874"/>
            <a:ext cx="1598325" cy="2093336"/>
          </a:xfrm>
          <a:prstGeom prst="rect">
            <a:avLst/>
          </a:prstGeom>
        </p:spPr>
      </p:pic>
      <p:pic>
        <p:nvPicPr>
          <p:cNvPr id="9" name="object 9"/>
          <p:cNvPicPr/>
          <p:nvPr/>
        </p:nvPicPr>
        <p:blipFill>
          <a:blip r:embed="rId4" cstate="print"/>
          <a:stretch>
            <a:fillRect/>
          </a:stretch>
        </p:blipFill>
        <p:spPr>
          <a:xfrm>
            <a:off x="6354075" y="107874"/>
            <a:ext cx="1598324" cy="199882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7487" y="409656"/>
            <a:ext cx="579056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0000"/>
                </a:solidFill>
                <a:latin typeface="Times New Roman"/>
                <a:cs typeface="Times New Roman"/>
              </a:rPr>
              <a:t>El</a:t>
            </a:r>
            <a:r>
              <a:rPr sz="1800" spc="-35" dirty="0">
                <a:solidFill>
                  <a:srgbClr val="000000"/>
                </a:solidFill>
                <a:latin typeface="Times New Roman"/>
                <a:cs typeface="Times New Roman"/>
              </a:rPr>
              <a:t> </a:t>
            </a:r>
            <a:r>
              <a:rPr sz="1800" dirty="0">
                <a:solidFill>
                  <a:srgbClr val="000000"/>
                </a:solidFill>
                <a:latin typeface="Times New Roman"/>
                <a:cs typeface="Times New Roman"/>
              </a:rPr>
              <a:t>esfuerzo</a:t>
            </a:r>
            <a:r>
              <a:rPr sz="1800" spc="-25" dirty="0">
                <a:solidFill>
                  <a:srgbClr val="000000"/>
                </a:solidFill>
                <a:latin typeface="Times New Roman"/>
                <a:cs typeface="Times New Roman"/>
              </a:rPr>
              <a:t> </a:t>
            </a:r>
            <a:r>
              <a:rPr sz="1800" dirty="0">
                <a:solidFill>
                  <a:srgbClr val="000000"/>
                </a:solidFill>
                <a:latin typeface="Times New Roman"/>
                <a:cs typeface="Times New Roman"/>
              </a:rPr>
              <a:t>de</a:t>
            </a:r>
            <a:r>
              <a:rPr sz="1800" spc="-30" dirty="0">
                <a:solidFill>
                  <a:srgbClr val="000000"/>
                </a:solidFill>
                <a:latin typeface="Times New Roman"/>
                <a:cs typeface="Times New Roman"/>
              </a:rPr>
              <a:t> </a:t>
            </a:r>
            <a:r>
              <a:rPr sz="1800" dirty="0">
                <a:solidFill>
                  <a:srgbClr val="000000"/>
                </a:solidFill>
                <a:latin typeface="Times New Roman"/>
                <a:cs typeface="Times New Roman"/>
              </a:rPr>
              <a:t>torsión</a:t>
            </a:r>
            <a:r>
              <a:rPr sz="1800" spc="-25" dirty="0">
                <a:solidFill>
                  <a:srgbClr val="000000"/>
                </a:solidFill>
                <a:latin typeface="Times New Roman"/>
                <a:cs typeface="Times New Roman"/>
              </a:rPr>
              <a:t> </a:t>
            </a:r>
            <a:r>
              <a:rPr sz="1800" dirty="0">
                <a:solidFill>
                  <a:srgbClr val="000000"/>
                </a:solidFill>
                <a:latin typeface="Times New Roman"/>
                <a:cs typeface="Times New Roman"/>
              </a:rPr>
              <a:t>limitado</a:t>
            </a:r>
            <a:r>
              <a:rPr sz="1800" spc="-25" dirty="0">
                <a:solidFill>
                  <a:srgbClr val="000000"/>
                </a:solidFill>
                <a:latin typeface="Times New Roman"/>
                <a:cs typeface="Times New Roman"/>
              </a:rPr>
              <a:t> </a:t>
            </a:r>
            <a:r>
              <a:rPr sz="1800" dirty="0">
                <a:solidFill>
                  <a:srgbClr val="000000"/>
                </a:solidFill>
                <a:latin typeface="Times New Roman"/>
                <a:cs typeface="Times New Roman"/>
              </a:rPr>
              <a:t>a</a:t>
            </a:r>
            <a:r>
              <a:rPr sz="1800" spc="-30" dirty="0">
                <a:solidFill>
                  <a:srgbClr val="000000"/>
                </a:solidFill>
                <a:latin typeface="Times New Roman"/>
                <a:cs typeface="Times New Roman"/>
              </a:rPr>
              <a:t> </a:t>
            </a:r>
            <a:r>
              <a:rPr sz="1800" dirty="0">
                <a:solidFill>
                  <a:srgbClr val="000000"/>
                </a:solidFill>
                <a:latin typeface="Times New Roman"/>
                <a:cs typeface="Times New Roman"/>
              </a:rPr>
              <a:t>barras</a:t>
            </a:r>
            <a:r>
              <a:rPr sz="1800" spc="-30" dirty="0">
                <a:solidFill>
                  <a:srgbClr val="000000"/>
                </a:solidFill>
                <a:latin typeface="Times New Roman"/>
                <a:cs typeface="Times New Roman"/>
              </a:rPr>
              <a:t> </a:t>
            </a:r>
            <a:r>
              <a:rPr sz="1800" dirty="0">
                <a:solidFill>
                  <a:srgbClr val="000000"/>
                </a:solidFill>
                <a:latin typeface="Times New Roman"/>
                <a:cs typeface="Times New Roman"/>
              </a:rPr>
              <a:t>con</a:t>
            </a:r>
            <a:r>
              <a:rPr sz="1800" spc="-25" dirty="0">
                <a:solidFill>
                  <a:srgbClr val="000000"/>
                </a:solidFill>
                <a:latin typeface="Times New Roman"/>
                <a:cs typeface="Times New Roman"/>
              </a:rPr>
              <a:t> </a:t>
            </a:r>
            <a:r>
              <a:rPr sz="1800" spc="-10" dirty="0">
                <a:solidFill>
                  <a:srgbClr val="000000"/>
                </a:solidFill>
                <a:latin typeface="Times New Roman"/>
                <a:cs typeface="Times New Roman"/>
              </a:rPr>
              <a:t>geometría</a:t>
            </a:r>
            <a:r>
              <a:rPr sz="1800" spc="-30" dirty="0">
                <a:solidFill>
                  <a:srgbClr val="000000"/>
                </a:solidFill>
                <a:latin typeface="Times New Roman"/>
                <a:cs typeface="Times New Roman"/>
              </a:rPr>
              <a:t> </a:t>
            </a:r>
            <a:r>
              <a:rPr sz="1800" spc="-10" dirty="0">
                <a:solidFill>
                  <a:srgbClr val="000000"/>
                </a:solidFill>
                <a:latin typeface="Times New Roman"/>
                <a:cs typeface="Times New Roman"/>
              </a:rPr>
              <a:t>circular:</a:t>
            </a:r>
            <a:endParaRPr sz="1800">
              <a:latin typeface="Times New Roman"/>
              <a:cs typeface="Times New Roman"/>
            </a:endParaRPr>
          </a:p>
        </p:txBody>
      </p:sp>
      <p:sp>
        <p:nvSpPr>
          <p:cNvPr id="3" name="object 3"/>
          <p:cNvSpPr txBox="1"/>
          <p:nvPr/>
        </p:nvSpPr>
        <p:spPr>
          <a:xfrm>
            <a:off x="3818099" y="1097024"/>
            <a:ext cx="5017770" cy="1370330"/>
          </a:xfrm>
          <a:prstGeom prst="rect">
            <a:avLst/>
          </a:prstGeom>
          <a:ln w="19049">
            <a:solidFill>
              <a:srgbClr val="000000"/>
            </a:solidFill>
          </a:ln>
        </p:spPr>
        <p:txBody>
          <a:bodyPr vert="horz" wrap="square" lIns="0" tIns="80010" rIns="0" bIns="0" rtlCol="0">
            <a:spAutoFit/>
          </a:bodyPr>
          <a:lstStyle/>
          <a:p>
            <a:pPr marL="85725" marR="173355">
              <a:lnSpc>
                <a:spcPct val="100000"/>
              </a:lnSpc>
              <a:spcBef>
                <a:spcPts val="630"/>
              </a:spcBef>
            </a:pPr>
            <a:r>
              <a:rPr sz="1100" dirty="0">
                <a:latin typeface="Arial MT"/>
                <a:cs typeface="Arial MT"/>
              </a:rPr>
              <a:t>Pongamos</a:t>
            </a:r>
            <a:r>
              <a:rPr sz="1100" spc="-35" dirty="0">
                <a:latin typeface="Arial MT"/>
                <a:cs typeface="Arial MT"/>
              </a:rPr>
              <a:t> </a:t>
            </a:r>
            <a:r>
              <a:rPr sz="1100" dirty="0">
                <a:latin typeface="Arial MT"/>
                <a:cs typeface="Arial MT"/>
              </a:rPr>
              <a:t>como</a:t>
            </a:r>
            <a:r>
              <a:rPr sz="1100" spc="-30" dirty="0">
                <a:latin typeface="Arial MT"/>
                <a:cs typeface="Arial MT"/>
              </a:rPr>
              <a:t> </a:t>
            </a:r>
            <a:r>
              <a:rPr sz="1100" dirty="0">
                <a:latin typeface="Arial MT"/>
                <a:cs typeface="Arial MT"/>
              </a:rPr>
              <a:t>ejemplo</a:t>
            </a:r>
            <a:r>
              <a:rPr sz="1100" spc="-35" dirty="0">
                <a:latin typeface="Arial MT"/>
                <a:cs typeface="Arial MT"/>
              </a:rPr>
              <a:t> </a:t>
            </a:r>
            <a:r>
              <a:rPr sz="1100" dirty="0">
                <a:latin typeface="Arial MT"/>
                <a:cs typeface="Arial MT"/>
              </a:rPr>
              <a:t>la</a:t>
            </a:r>
            <a:r>
              <a:rPr sz="1100" spc="-30" dirty="0">
                <a:latin typeface="Arial MT"/>
                <a:cs typeface="Arial MT"/>
              </a:rPr>
              <a:t> </a:t>
            </a:r>
            <a:r>
              <a:rPr sz="1100" spc="-10" dirty="0">
                <a:latin typeface="Arial MT"/>
                <a:cs typeface="Arial MT"/>
              </a:rPr>
              <a:t>siguiente</a:t>
            </a:r>
            <a:r>
              <a:rPr sz="1100" spc="-30" dirty="0">
                <a:latin typeface="Arial MT"/>
                <a:cs typeface="Arial MT"/>
              </a:rPr>
              <a:t> </a:t>
            </a:r>
            <a:r>
              <a:rPr sz="1100" dirty="0">
                <a:latin typeface="Arial MT"/>
                <a:cs typeface="Arial MT"/>
              </a:rPr>
              <a:t>barra</a:t>
            </a:r>
            <a:r>
              <a:rPr sz="1100" spc="-35" dirty="0">
                <a:latin typeface="Arial MT"/>
                <a:cs typeface="Arial MT"/>
              </a:rPr>
              <a:t> </a:t>
            </a:r>
            <a:r>
              <a:rPr sz="1100" dirty="0">
                <a:latin typeface="Arial MT"/>
                <a:cs typeface="Arial MT"/>
              </a:rPr>
              <a:t>de</a:t>
            </a:r>
            <a:r>
              <a:rPr sz="1100" spc="-30" dirty="0">
                <a:latin typeface="Arial MT"/>
                <a:cs typeface="Arial MT"/>
              </a:rPr>
              <a:t> </a:t>
            </a:r>
            <a:r>
              <a:rPr sz="1100" dirty="0">
                <a:latin typeface="Arial MT"/>
                <a:cs typeface="Arial MT"/>
              </a:rPr>
              <a:t>sección</a:t>
            </a:r>
            <a:r>
              <a:rPr sz="1100" spc="-30" dirty="0">
                <a:latin typeface="Arial MT"/>
                <a:cs typeface="Arial MT"/>
              </a:rPr>
              <a:t> </a:t>
            </a:r>
            <a:r>
              <a:rPr sz="1100" dirty="0">
                <a:latin typeface="Arial MT"/>
                <a:cs typeface="Arial MT"/>
              </a:rPr>
              <a:t>circular</a:t>
            </a:r>
            <a:r>
              <a:rPr sz="1100" spc="-35" dirty="0">
                <a:latin typeface="Arial MT"/>
                <a:cs typeface="Arial MT"/>
              </a:rPr>
              <a:t> </a:t>
            </a:r>
            <a:r>
              <a:rPr sz="1100" dirty="0">
                <a:latin typeface="Arial MT"/>
                <a:cs typeface="Arial MT"/>
              </a:rPr>
              <a:t>a</a:t>
            </a:r>
            <a:r>
              <a:rPr sz="1100" spc="-30" dirty="0">
                <a:latin typeface="Arial MT"/>
                <a:cs typeface="Arial MT"/>
              </a:rPr>
              <a:t> </a:t>
            </a:r>
            <a:r>
              <a:rPr sz="1100" dirty="0">
                <a:latin typeface="Arial MT"/>
                <a:cs typeface="Arial MT"/>
              </a:rPr>
              <a:t>la</a:t>
            </a:r>
            <a:r>
              <a:rPr sz="1100" spc="-35" dirty="0">
                <a:latin typeface="Arial MT"/>
                <a:cs typeface="Arial MT"/>
              </a:rPr>
              <a:t> </a:t>
            </a:r>
            <a:r>
              <a:rPr sz="1100" dirty="0">
                <a:latin typeface="Arial MT"/>
                <a:cs typeface="Arial MT"/>
              </a:rPr>
              <a:t>que</a:t>
            </a:r>
            <a:r>
              <a:rPr sz="1100" spc="-30" dirty="0">
                <a:latin typeface="Arial MT"/>
                <a:cs typeface="Arial MT"/>
              </a:rPr>
              <a:t> </a:t>
            </a:r>
            <a:r>
              <a:rPr sz="1100" dirty="0">
                <a:latin typeface="Arial MT"/>
                <a:cs typeface="Arial MT"/>
              </a:rPr>
              <a:t>se</a:t>
            </a:r>
            <a:r>
              <a:rPr sz="1100" spc="-30" dirty="0">
                <a:latin typeface="Arial MT"/>
                <a:cs typeface="Arial MT"/>
              </a:rPr>
              <a:t> </a:t>
            </a:r>
            <a:r>
              <a:rPr sz="1100" spc="-25" dirty="0">
                <a:latin typeface="Arial MT"/>
                <a:cs typeface="Arial MT"/>
              </a:rPr>
              <a:t>la </a:t>
            </a:r>
            <a:r>
              <a:rPr sz="1100" dirty="0">
                <a:latin typeface="Arial MT"/>
                <a:cs typeface="Arial MT"/>
              </a:rPr>
              <a:t>aplican</a:t>
            </a:r>
            <a:r>
              <a:rPr sz="1100" spc="-30" dirty="0">
                <a:latin typeface="Arial MT"/>
                <a:cs typeface="Arial MT"/>
              </a:rPr>
              <a:t> </a:t>
            </a:r>
            <a:r>
              <a:rPr sz="1100" dirty="0">
                <a:latin typeface="Arial MT"/>
                <a:cs typeface="Arial MT"/>
              </a:rPr>
              <a:t>dos</a:t>
            </a:r>
            <a:r>
              <a:rPr sz="1100" spc="-25" dirty="0">
                <a:latin typeface="Arial MT"/>
                <a:cs typeface="Arial MT"/>
              </a:rPr>
              <a:t> </a:t>
            </a:r>
            <a:r>
              <a:rPr sz="1100" dirty="0">
                <a:latin typeface="Arial MT"/>
                <a:cs typeface="Arial MT"/>
              </a:rPr>
              <a:t>momentos</a:t>
            </a:r>
            <a:r>
              <a:rPr sz="1100" spc="-30" dirty="0">
                <a:latin typeface="Arial MT"/>
                <a:cs typeface="Arial MT"/>
              </a:rPr>
              <a:t> </a:t>
            </a:r>
            <a:r>
              <a:rPr sz="1100" dirty="0">
                <a:latin typeface="Arial MT"/>
                <a:cs typeface="Arial MT"/>
              </a:rPr>
              <a:t>de</a:t>
            </a:r>
            <a:r>
              <a:rPr sz="1100" spc="-25" dirty="0">
                <a:latin typeface="Arial MT"/>
                <a:cs typeface="Arial MT"/>
              </a:rPr>
              <a:t> </a:t>
            </a:r>
            <a:r>
              <a:rPr sz="1100" dirty="0">
                <a:latin typeface="Arial MT"/>
                <a:cs typeface="Arial MT"/>
              </a:rPr>
              <a:t>giro</a:t>
            </a:r>
            <a:r>
              <a:rPr sz="1100" spc="-30" dirty="0">
                <a:latin typeface="Arial MT"/>
                <a:cs typeface="Arial MT"/>
              </a:rPr>
              <a:t> </a:t>
            </a:r>
            <a:r>
              <a:rPr sz="1100" dirty="0">
                <a:latin typeface="Arial MT"/>
                <a:cs typeface="Arial MT"/>
              </a:rPr>
              <a:t>alrededor</a:t>
            </a:r>
            <a:r>
              <a:rPr sz="1100" spc="-25" dirty="0">
                <a:latin typeface="Arial MT"/>
                <a:cs typeface="Arial MT"/>
              </a:rPr>
              <a:t> </a:t>
            </a:r>
            <a:r>
              <a:rPr sz="1100" dirty="0">
                <a:latin typeface="Arial MT"/>
                <a:cs typeface="Arial MT"/>
              </a:rPr>
              <a:t>de</a:t>
            </a:r>
            <a:r>
              <a:rPr sz="1100" spc="-25" dirty="0">
                <a:latin typeface="Arial MT"/>
                <a:cs typeface="Arial MT"/>
              </a:rPr>
              <a:t> </a:t>
            </a:r>
            <a:r>
              <a:rPr sz="1100" dirty="0">
                <a:latin typeface="Arial MT"/>
                <a:cs typeface="Arial MT"/>
              </a:rPr>
              <a:t>su</a:t>
            </a:r>
            <a:r>
              <a:rPr sz="1100" spc="-30" dirty="0">
                <a:latin typeface="Arial MT"/>
                <a:cs typeface="Arial MT"/>
              </a:rPr>
              <a:t> </a:t>
            </a:r>
            <a:r>
              <a:rPr sz="1100" dirty="0">
                <a:latin typeface="Arial MT"/>
                <a:cs typeface="Arial MT"/>
              </a:rPr>
              <a:t>eje</a:t>
            </a:r>
            <a:r>
              <a:rPr sz="1100" spc="-25" dirty="0">
                <a:latin typeface="Arial MT"/>
                <a:cs typeface="Arial MT"/>
              </a:rPr>
              <a:t> </a:t>
            </a:r>
            <a:r>
              <a:rPr sz="1100" spc="-10" dirty="0">
                <a:latin typeface="Arial MT"/>
                <a:cs typeface="Arial MT"/>
              </a:rPr>
              <a:t>longitudinal,</a:t>
            </a:r>
            <a:r>
              <a:rPr sz="1100" spc="-30" dirty="0">
                <a:latin typeface="Arial MT"/>
                <a:cs typeface="Arial MT"/>
              </a:rPr>
              <a:t> </a:t>
            </a:r>
            <a:r>
              <a:rPr sz="1100" dirty="0">
                <a:latin typeface="Arial MT"/>
                <a:cs typeface="Arial MT"/>
              </a:rPr>
              <a:t>pero</a:t>
            </a:r>
            <a:r>
              <a:rPr sz="1100" spc="-25" dirty="0">
                <a:latin typeface="Arial MT"/>
                <a:cs typeface="Arial MT"/>
              </a:rPr>
              <a:t> en </a:t>
            </a:r>
            <a:r>
              <a:rPr sz="1100" dirty="0">
                <a:latin typeface="Arial MT"/>
                <a:cs typeface="Arial MT"/>
              </a:rPr>
              <a:t>sentido</a:t>
            </a:r>
            <a:r>
              <a:rPr sz="1100" spc="-30" dirty="0">
                <a:latin typeface="Arial MT"/>
                <a:cs typeface="Arial MT"/>
              </a:rPr>
              <a:t> </a:t>
            </a:r>
            <a:r>
              <a:rPr sz="1100" dirty="0">
                <a:latin typeface="Arial MT"/>
                <a:cs typeface="Arial MT"/>
              </a:rPr>
              <a:t>contrario</a:t>
            </a:r>
            <a:r>
              <a:rPr sz="1100" spc="-30" dirty="0">
                <a:latin typeface="Arial MT"/>
                <a:cs typeface="Arial MT"/>
              </a:rPr>
              <a:t> </a:t>
            </a:r>
            <a:r>
              <a:rPr sz="1100" dirty="0">
                <a:latin typeface="Arial MT"/>
                <a:cs typeface="Arial MT"/>
              </a:rPr>
              <a:t>de</a:t>
            </a:r>
            <a:r>
              <a:rPr sz="1100" spc="-30" dirty="0">
                <a:latin typeface="Arial MT"/>
                <a:cs typeface="Arial MT"/>
              </a:rPr>
              <a:t> </a:t>
            </a:r>
            <a:r>
              <a:rPr sz="1100" dirty="0">
                <a:latin typeface="Arial MT"/>
                <a:cs typeface="Arial MT"/>
              </a:rPr>
              <a:t>cada</a:t>
            </a:r>
            <a:r>
              <a:rPr sz="1100" spc="-30" dirty="0">
                <a:latin typeface="Arial MT"/>
                <a:cs typeface="Arial MT"/>
              </a:rPr>
              <a:t> </a:t>
            </a:r>
            <a:r>
              <a:rPr sz="1100" dirty="0">
                <a:latin typeface="Arial MT"/>
                <a:cs typeface="Arial MT"/>
              </a:rPr>
              <a:t>uno</a:t>
            </a:r>
            <a:r>
              <a:rPr sz="1100" spc="-30" dirty="0">
                <a:latin typeface="Arial MT"/>
                <a:cs typeface="Arial MT"/>
              </a:rPr>
              <a:t> </a:t>
            </a:r>
            <a:r>
              <a:rPr sz="1100" dirty="0">
                <a:latin typeface="Arial MT"/>
                <a:cs typeface="Arial MT"/>
              </a:rPr>
              <a:t>de</a:t>
            </a:r>
            <a:r>
              <a:rPr sz="1100" spc="-25" dirty="0">
                <a:latin typeface="Arial MT"/>
                <a:cs typeface="Arial MT"/>
              </a:rPr>
              <a:t> </a:t>
            </a:r>
            <a:r>
              <a:rPr sz="1100" dirty="0">
                <a:latin typeface="Arial MT"/>
                <a:cs typeface="Arial MT"/>
              </a:rPr>
              <a:t>sus</a:t>
            </a:r>
            <a:r>
              <a:rPr sz="1100" spc="-30" dirty="0">
                <a:latin typeface="Arial MT"/>
                <a:cs typeface="Arial MT"/>
              </a:rPr>
              <a:t> </a:t>
            </a:r>
            <a:r>
              <a:rPr sz="1100" dirty="0">
                <a:latin typeface="Arial MT"/>
                <a:cs typeface="Arial MT"/>
              </a:rPr>
              <a:t>extremos</a:t>
            </a:r>
            <a:r>
              <a:rPr sz="1100" spc="-30" dirty="0">
                <a:latin typeface="Arial MT"/>
                <a:cs typeface="Arial MT"/>
              </a:rPr>
              <a:t> </a:t>
            </a:r>
            <a:r>
              <a:rPr sz="1100" dirty="0">
                <a:latin typeface="Arial MT"/>
                <a:cs typeface="Arial MT"/>
              </a:rPr>
              <a:t>a</a:t>
            </a:r>
            <a:r>
              <a:rPr sz="1100" spc="-30" dirty="0">
                <a:latin typeface="Arial MT"/>
                <a:cs typeface="Arial MT"/>
              </a:rPr>
              <a:t> </a:t>
            </a:r>
            <a:r>
              <a:rPr sz="1100" dirty="0">
                <a:latin typeface="Arial MT"/>
                <a:cs typeface="Arial MT"/>
              </a:rPr>
              <a:t>este</a:t>
            </a:r>
            <a:r>
              <a:rPr sz="1100" spc="-30" dirty="0">
                <a:latin typeface="Arial MT"/>
                <a:cs typeface="Arial MT"/>
              </a:rPr>
              <a:t> </a:t>
            </a:r>
            <a:r>
              <a:rPr sz="1100" dirty="0">
                <a:latin typeface="Arial MT"/>
                <a:cs typeface="Arial MT"/>
              </a:rPr>
              <a:t>momento</a:t>
            </a:r>
            <a:r>
              <a:rPr sz="1100" spc="-25" dirty="0">
                <a:latin typeface="Arial MT"/>
                <a:cs typeface="Arial MT"/>
              </a:rPr>
              <a:t> </a:t>
            </a:r>
            <a:r>
              <a:rPr sz="1100" dirty="0">
                <a:latin typeface="Arial MT"/>
                <a:cs typeface="Arial MT"/>
              </a:rPr>
              <a:t>lo</a:t>
            </a:r>
            <a:r>
              <a:rPr sz="1100" spc="-30" dirty="0">
                <a:latin typeface="Arial MT"/>
                <a:cs typeface="Arial MT"/>
              </a:rPr>
              <a:t> </a:t>
            </a:r>
            <a:r>
              <a:rPr sz="1100" spc="-10" dirty="0">
                <a:latin typeface="Arial MT"/>
                <a:cs typeface="Arial MT"/>
              </a:rPr>
              <a:t>llamamos </a:t>
            </a:r>
            <a:r>
              <a:rPr sz="1100" dirty="0">
                <a:latin typeface="Arial MT"/>
                <a:cs typeface="Arial MT"/>
              </a:rPr>
              <a:t>momento</a:t>
            </a:r>
            <a:r>
              <a:rPr sz="1100" spc="-20" dirty="0">
                <a:latin typeface="Arial MT"/>
                <a:cs typeface="Arial MT"/>
              </a:rPr>
              <a:t> </a:t>
            </a:r>
            <a:r>
              <a:rPr sz="1100" dirty="0">
                <a:latin typeface="Arial MT"/>
                <a:cs typeface="Arial MT"/>
              </a:rPr>
              <a:t>de</a:t>
            </a:r>
            <a:r>
              <a:rPr sz="1100" spc="-20" dirty="0">
                <a:latin typeface="Arial MT"/>
                <a:cs typeface="Arial MT"/>
              </a:rPr>
              <a:t> </a:t>
            </a:r>
            <a:r>
              <a:rPr sz="1100" dirty="0">
                <a:latin typeface="Arial MT"/>
                <a:cs typeface="Arial MT"/>
              </a:rPr>
              <a:t>torsor</a:t>
            </a:r>
            <a:r>
              <a:rPr sz="1100" spc="-15" dirty="0">
                <a:latin typeface="Arial MT"/>
                <a:cs typeface="Arial MT"/>
              </a:rPr>
              <a:t> </a:t>
            </a:r>
            <a:r>
              <a:rPr sz="1100" dirty="0">
                <a:latin typeface="Arial MT"/>
                <a:cs typeface="Arial MT"/>
              </a:rPr>
              <a:t>o</a:t>
            </a:r>
            <a:r>
              <a:rPr sz="1100" spc="-20" dirty="0">
                <a:latin typeface="Arial MT"/>
                <a:cs typeface="Arial MT"/>
              </a:rPr>
              <a:t> </a:t>
            </a:r>
            <a:r>
              <a:rPr sz="1100" spc="-10" dirty="0">
                <a:latin typeface="Arial MT"/>
                <a:cs typeface="Arial MT"/>
              </a:rPr>
              <a:t>torque.</a:t>
            </a:r>
            <a:endParaRPr sz="1100">
              <a:latin typeface="Arial MT"/>
              <a:cs typeface="Arial MT"/>
            </a:endParaRPr>
          </a:p>
          <a:p>
            <a:pPr>
              <a:lnSpc>
                <a:spcPct val="100000"/>
              </a:lnSpc>
              <a:spcBef>
                <a:spcPts val="55"/>
              </a:spcBef>
            </a:pPr>
            <a:endParaRPr sz="1100">
              <a:latin typeface="Arial MT"/>
              <a:cs typeface="Arial MT"/>
            </a:endParaRPr>
          </a:p>
          <a:p>
            <a:pPr marL="85725" marR="266700">
              <a:lnSpc>
                <a:spcPct val="100000"/>
              </a:lnSpc>
            </a:pPr>
            <a:r>
              <a:rPr sz="1100" dirty="0">
                <a:latin typeface="Arial MT"/>
                <a:cs typeface="Arial MT"/>
              </a:rPr>
              <a:t>Y</a:t>
            </a:r>
            <a:r>
              <a:rPr sz="1100" spc="-60" dirty="0">
                <a:latin typeface="Arial MT"/>
                <a:cs typeface="Arial MT"/>
              </a:rPr>
              <a:t> </a:t>
            </a:r>
            <a:r>
              <a:rPr sz="1100" spc="-10" dirty="0">
                <a:latin typeface="Arial MT"/>
                <a:cs typeface="Arial MT"/>
              </a:rPr>
              <a:t>LA</a:t>
            </a:r>
            <a:r>
              <a:rPr sz="1100" spc="-125" dirty="0">
                <a:latin typeface="Arial MT"/>
                <a:cs typeface="Arial MT"/>
              </a:rPr>
              <a:t> </a:t>
            </a:r>
            <a:r>
              <a:rPr sz="1100" spc="-10" dirty="0">
                <a:latin typeface="Arial MT"/>
                <a:cs typeface="Arial MT"/>
              </a:rPr>
              <a:t>APLICACIÓN</a:t>
            </a:r>
            <a:r>
              <a:rPr sz="1100" spc="-30" dirty="0">
                <a:latin typeface="Arial MT"/>
                <a:cs typeface="Arial MT"/>
              </a:rPr>
              <a:t> </a:t>
            </a:r>
            <a:r>
              <a:rPr sz="1100" dirty="0">
                <a:latin typeface="Arial MT"/>
                <a:cs typeface="Arial MT"/>
              </a:rPr>
              <a:t>DE</a:t>
            </a:r>
            <a:r>
              <a:rPr sz="1100" spc="-25" dirty="0">
                <a:latin typeface="Arial MT"/>
                <a:cs typeface="Arial MT"/>
              </a:rPr>
              <a:t> </a:t>
            </a:r>
            <a:r>
              <a:rPr sz="1100" dirty="0">
                <a:latin typeface="Arial MT"/>
                <a:cs typeface="Arial MT"/>
              </a:rPr>
              <a:t>ESTE</a:t>
            </a:r>
            <a:r>
              <a:rPr sz="1100" spc="-30" dirty="0">
                <a:latin typeface="Arial MT"/>
                <a:cs typeface="Arial MT"/>
              </a:rPr>
              <a:t> </a:t>
            </a:r>
            <a:r>
              <a:rPr sz="1100" dirty="0">
                <a:latin typeface="Arial MT"/>
                <a:cs typeface="Arial MT"/>
              </a:rPr>
              <a:t>MOMENTO</a:t>
            </a:r>
            <a:r>
              <a:rPr sz="1100" spc="-25" dirty="0">
                <a:latin typeface="Arial MT"/>
                <a:cs typeface="Arial MT"/>
              </a:rPr>
              <a:t> </a:t>
            </a:r>
            <a:r>
              <a:rPr sz="1100" dirty="0">
                <a:latin typeface="Arial MT"/>
                <a:cs typeface="Arial MT"/>
              </a:rPr>
              <a:t>produce</a:t>
            </a:r>
            <a:r>
              <a:rPr sz="1100" spc="-30" dirty="0">
                <a:latin typeface="Arial MT"/>
                <a:cs typeface="Arial MT"/>
              </a:rPr>
              <a:t> </a:t>
            </a:r>
            <a:r>
              <a:rPr sz="1100" dirty="0">
                <a:latin typeface="Arial MT"/>
                <a:cs typeface="Arial MT"/>
              </a:rPr>
              <a:t>que</a:t>
            </a:r>
            <a:r>
              <a:rPr sz="1100" spc="-25" dirty="0">
                <a:latin typeface="Arial MT"/>
                <a:cs typeface="Arial MT"/>
              </a:rPr>
              <a:t> </a:t>
            </a:r>
            <a:r>
              <a:rPr sz="1100" dirty="0">
                <a:latin typeface="Arial MT"/>
                <a:cs typeface="Arial MT"/>
              </a:rPr>
              <a:t>la</a:t>
            </a:r>
            <a:r>
              <a:rPr sz="1100" spc="-30" dirty="0">
                <a:latin typeface="Arial MT"/>
                <a:cs typeface="Arial MT"/>
              </a:rPr>
              <a:t> </a:t>
            </a:r>
            <a:r>
              <a:rPr sz="1100" dirty="0">
                <a:latin typeface="Arial MT"/>
                <a:cs typeface="Arial MT"/>
              </a:rPr>
              <a:t>barra</a:t>
            </a:r>
            <a:r>
              <a:rPr sz="1100" spc="-25" dirty="0">
                <a:latin typeface="Arial MT"/>
                <a:cs typeface="Arial MT"/>
              </a:rPr>
              <a:t> </a:t>
            </a:r>
            <a:r>
              <a:rPr sz="1100" dirty="0">
                <a:latin typeface="Arial MT"/>
                <a:cs typeface="Arial MT"/>
              </a:rPr>
              <a:t>se</a:t>
            </a:r>
            <a:r>
              <a:rPr sz="1100" spc="-30" dirty="0">
                <a:latin typeface="Arial MT"/>
                <a:cs typeface="Arial MT"/>
              </a:rPr>
              <a:t> </a:t>
            </a:r>
            <a:r>
              <a:rPr sz="1100" dirty="0">
                <a:latin typeface="Arial MT"/>
                <a:cs typeface="Arial MT"/>
              </a:rPr>
              <a:t>gire</a:t>
            </a:r>
            <a:r>
              <a:rPr sz="1100" spc="-25" dirty="0">
                <a:latin typeface="Arial MT"/>
                <a:cs typeface="Arial MT"/>
              </a:rPr>
              <a:t> </a:t>
            </a:r>
            <a:r>
              <a:rPr sz="1100" dirty="0">
                <a:latin typeface="Arial MT"/>
                <a:cs typeface="Arial MT"/>
              </a:rPr>
              <a:t>o</a:t>
            </a:r>
            <a:r>
              <a:rPr sz="1100" spc="-25" dirty="0">
                <a:latin typeface="Arial MT"/>
                <a:cs typeface="Arial MT"/>
              </a:rPr>
              <a:t> se </a:t>
            </a:r>
            <a:r>
              <a:rPr sz="1100" dirty="0">
                <a:latin typeface="Arial MT"/>
                <a:cs typeface="Arial MT"/>
              </a:rPr>
              <a:t>retuerza</a:t>
            </a:r>
            <a:r>
              <a:rPr sz="1100" spc="-35" dirty="0">
                <a:latin typeface="Arial MT"/>
                <a:cs typeface="Arial MT"/>
              </a:rPr>
              <a:t> </a:t>
            </a:r>
            <a:r>
              <a:rPr sz="1100" dirty="0">
                <a:latin typeface="Arial MT"/>
                <a:cs typeface="Arial MT"/>
              </a:rPr>
              <a:t>más</a:t>
            </a:r>
            <a:r>
              <a:rPr sz="1100" spc="-35" dirty="0">
                <a:latin typeface="Arial MT"/>
                <a:cs typeface="Arial MT"/>
              </a:rPr>
              <a:t> </a:t>
            </a:r>
            <a:r>
              <a:rPr sz="1100" dirty="0">
                <a:latin typeface="Arial MT"/>
                <a:cs typeface="Arial MT"/>
              </a:rPr>
              <a:t>específicamente</a:t>
            </a:r>
            <a:r>
              <a:rPr sz="1100" spc="-35" dirty="0">
                <a:latin typeface="Arial MT"/>
                <a:cs typeface="Arial MT"/>
              </a:rPr>
              <a:t> </a:t>
            </a:r>
            <a:r>
              <a:rPr sz="1100" dirty="0">
                <a:latin typeface="Arial MT"/>
                <a:cs typeface="Arial MT"/>
              </a:rPr>
              <a:t>que</a:t>
            </a:r>
            <a:r>
              <a:rPr sz="1100" spc="-35" dirty="0">
                <a:latin typeface="Arial MT"/>
                <a:cs typeface="Arial MT"/>
              </a:rPr>
              <a:t> </a:t>
            </a:r>
            <a:r>
              <a:rPr sz="1100" dirty="0">
                <a:latin typeface="Arial MT"/>
                <a:cs typeface="Arial MT"/>
              </a:rPr>
              <a:t>se</a:t>
            </a:r>
            <a:r>
              <a:rPr sz="1100" spc="-35" dirty="0">
                <a:latin typeface="Arial MT"/>
                <a:cs typeface="Arial MT"/>
              </a:rPr>
              <a:t> </a:t>
            </a:r>
            <a:r>
              <a:rPr sz="1100" dirty="0">
                <a:latin typeface="Arial MT"/>
                <a:cs typeface="Arial MT"/>
              </a:rPr>
              <a:t>torsione</a:t>
            </a:r>
            <a:r>
              <a:rPr sz="1100" spc="-35" dirty="0">
                <a:latin typeface="Arial MT"/>
                <a:cs typeface="Arial MT"/>
              </a:rPr>
              <a:t> </a:t>
            </a:r>
            <a:r>
              <a:rPr sz="1100" dirty="0">
                <a:latin typeface="Arial MT"/>
                <a:cs typeface="Arial MT"/>
              </a:rPr>
              <a:t>alrededor</a:t>
            </a:r>
            <a:r>
              <a:rPr sz="1100" spc="-35" dirty="0">
                <a:latin typeface="Arial MT"/>
                <a:cs typeface="Arial MT"/>
              </a:rPr>
              <a:t> </a:t>
            </a:r>
            <a:r>
              <a:rPr sz="1100" dirty="0">
                <a:latin typeface="Arial MT"/>
                <a:cs typeface="Arial MT"/>
              </a:rPr>
              <a:t>de</a:t>
            </a:r>
            <a:r>
              <a:rPr sz="1100" spc="-35" dirty="0">
                <a:latin typeface="Arial MT"/>
                <a:cs typeface="Arial MT"/>
              </a:rPr>
              <a:t> </a:t>
            </a:r>
            <a:r>
              <a:rPr sz="1100" dirty="0">
                <a:latin typeface="Arial MT"/>
                <a:cs typeface="Arial MT"/>
              </a:rPr>
              <a:t>su</a:t>
            </a:r>
            <a:r>
              <a:rPr sz="1100" spc="-35" dirty="0">
                <a:latin typeface="Arial MT"/>
                <a:cs typeface="Arial MT"/>
              </a:rPr>
              <a:t> </a:t>
            </a:r>
            <a:r>
              <a:rPr sz="1100" spc="-20" dirty="0">
                <a:latin typeface="Arial MT"/>
                <a:cs typeface="Arial MT"/>
              </a:rPr>
              <a:t>eje.</a:t>
            </a:r>
            <a:endParaRPr sz="1100">
              <a:latin typeface="Arial MT"/>
              <a:cs typeface="Arial MT"/>
            </a:endParaRPr>
          </a:p>
        </p:txBody>
      </p:sp>
      <p:grpSp>
        <p:nvGrpSpPr>
          <p:cNvPr id="4" name="object 4"/>
          <p:cNvGrpSpPr/>
          <p:nvPr/>
        </p:nvGrpSpPr>
        <p:grpSpPr>
          <a:xfrm>
            <a:off x="287725" y="963874"/>
            <a:ext cx="2731770" cy="1702435"/>
            <a:chOff x="287725" y="963874"/>
            <a:chExt cx="2731770" cy="1702435"/>
          </a:xfrm>
        </p:grpSpPr>
        <p:pic>
          <p:nvPicPr>
            <p:cNvPr id="5" name="object 5"/>
            <p:cNvPicPr/>
            <p:nvPr/>
          </p:nvPicPr>
          <p:blipFill>
            <a:blip r:embed="rId2" cstate="print"/>
            <a:stretch>
              <a:fillRect/>
            </a:stretch>
          </p:blipFill>
          <p:spPr>
            <a:xfrm>
              <a:off x="306775" y="982925"/>
              <a:ext cx="2693382" cy="1663924"/>
            </a:xfrm>
            <a:prstGeom prst="rect">
              <a:avLst/>
            </a:prstGeom>
          </p:spPr>
        </p:pic>
        <p:sp>
          <p:nvSpPr>
            <p:cNvPr id="6" name="object 6"/>
            <p:cNvSpPr/>
            <p:nvPr/>
          </p:nvSpPr>
          <p:spPr>
            <a:xfrm>
              <a:off x="297250" y="973399"/>
              <a:ext cx="2712720" cy="1683385"/>
            </a:xfrm>
            <a:custGeom>
              <a:avLst/>
              <a:gdLst/>
              <a:ahLst/>
              <a:cxnLst/>
              <a:rect l="l" t="t" r="r" b="b"/>
              <a:pathLst>
                <a:path w="2712720" h="1683385">
                  <a:moveTo>
                    <a:pt x="0" y="0"/>
                  </a:moveTo>
                  <a:lnTo>
                    <a:pt x="2712432" y="0"/>
                  </a:lnTo>
                  <a:lnTo>
                    <a:pt x="2712432" y="1682974"/>
                  </a:lnTo>
                  <a:lnTo>
                    <a:pt x="0" y="1682974"/>
                  </a:lnTo>
                  <a:lnTo>
                    <a:pt x="0" y="0"/>
                  </a:lnTo>
                  <a:close/>
                </a:path>
              </a:pathLst>
            </a:custGeom>
            <a:ln w="19049">
              <a:solidFill>
                <a:srgbClr val="595959"/>
              </a:solidFill>
            </a:ln>
          </p:spPr>
          <p:txBody>
            <a:bodyPr wrap="square" lIns="0" tIns="0" rIns="0" bIns="0" rtlCol="0"/>
            <a:lstStyle/>
            <a:p>
              <a:endParaRPr/>
            </a:p>
          </p:txBody>
        </p:sp>
      </p:grpSp>
      <p:grpSp>
        <p:nvGrpSpPr>
          <p:cNvPr id="7" name="object 7"/>
          <p:cNvGrpSpPr/>
          <p:nvPr/>
        </p:nvGrpSpPr>
        <p:grpSpPr>
          <a:xfrm>
            <a:off x="4205003" y="3260899"/>
            <a:ext cx="2836545" cy="1702435"/>
            <a:chOff x="4205003" y="3260899"/>
            <a:chExt cx="2836545" cy="1702435"/>
          </a:xfrm>
        </p:grpSpPr>
        <p:pic>
          <p:nvPicPr>
            <p:cNvPr id="8" name="object 8"/>
            <p:cNvPicPr/>
            <p:nvPr/>
          </p:nvPicPr>
          <p:blipFill>
            <a:blip r:embed="rId3" cstate="print"/>
            <a:stretch>
              <a:fillRect/>
            </a:stretch>
          </p:blipFill>
          <p:spPr>
            <a:xfrm>
              <a:off x="4224053" y="3279949"/>
              <a:ext cx="2798399" cy="1663924"/>
            </a:xfrm>
            <a:prstGeom prst="rect">
              <a:avLst/>
            </a:prstGeom>
          </p:spPr>
        </p:pic>
        <p:sp>
          <p:nvSpPr>
            <p:cNvPr id="9" name="object 9"/>
            <p:cNvSpPr/>
            <p:nvPr/>
          </p:nvSpPr>
          <p:spPr>
            <a:xfrm>
              <a:off x="4214528" y="3270424"/>
              <a:ext cx="2817495" cy="1683385"/>
            </a:xfrm>
            <a:custGeom>
              <a:avLst/>
              <a:gdLst/>
              <a:ahLst/>
              <a:cxnLst/>
              <a:rect l="l" t="t" r="r" b="b"/>
              <a:pathLst>
                <a:path w="2817495" h="1683385">
                  <a:moveTo>
                    <a:pt x="0" y="0"/>
                  </a:moveTo>
                  <a:lnTo>
                    <a:pt x="2817449" y="0"/>
                  </a:lnTo>
                  <a:lnTo>
                    <a:pt x="2817449" y="1682974"/>
                  </a:lnTo>
                  <a:lnTo>
                    <a:pt x="0" y="1682974"/>
                  </a:lnTo>
                  <a:lnTo>
                    <a:pt x="0" y="0"/>
                  </a:lnTo>
                  <a:close/>
                </a:path>
              </a:pathLst>
            </a:custGeom>
            <a:ln w="19049">
              <a:solidFill>
                <a:srgbClr val="595959"/>
              </a:solidFill>
            </a:ln>
          </p:spPr>
          <p:txBody>
            <a:bodyPr wrap="square" lIns="0" tIns="0" rIns="0" bIns="0" rtlCol="0"/>
            <a:lstStyle/>
            <a:p>
              <a:endParaRPr/>
            </a:p>
          </p:txBody>
        </p:sp>
      </p:grpSp>
      <p:grpSp>
        <p:nvGrpSpPr>
          <p:cNvPr id="10" name="object 10"/>
          <p:cNvGrpSpPr/>
          <p:nvPr/>
        </p:nvGrpSpPr>
        <p:grpSpPr>
          <a:xfrm>
            <a:off x="3286400" y="2532032"/>
            <a:ext cx="748030" cy="1264920"/>
            <a:chOff x="3286400" y="2532032"/>
            <a:chExt cx="748030" cy="1264920"/>
          </a:xfrm>
        </p:grpSpPr>
        <p:sp>
          <p:nvSpPr>
            <p:cNvPr id="11" name="object 11"/>
            <p:cNvSpPr/>
            <p:nvPr/>
          </p:nvSpPr>
          <p:spPr>
            <a:xfrm>
              <a:off x="3332825" y="2559060"/>
              <a:ext cx="654685" cy="1207770"/>
            </a:xfrm>
            <a:custGeom>
              <a:avLst/>
              <a:gdLst/>
              <a:ahLst/>
              <a:cxnLst/>
              <a:rect l="l" t="t" r="r" b="b"/>
              <a:pathLst>
                <a:path w="654685" h="1207770">
                  <a:moveTo>
                    <a:pt x="0" y="0"/>
                  </a:moveTo>
                  <a:lnTo>
                    <a:pt x="50147" y="10980"/>
                  </a:lnTo>
                  <a:lnTo>
                    <a:pt x="91252" y="21596"/>
                  </a:lnTo>
                  <a:lnTo>
                    <a:pt x="132649" y="33913"/>
                  </a:lnTo>
                  <a:lnTo>
                    <a:pt x="173628" y="47965"/>
                  </a:lnTo>
                  <a:lnTo>
                    <a:pt x="213485" y="63787"/>
                  </a:lnTo>
                  <a:lnTo>
                    <a:pt x="251510" y="81414"/>
                  </a:lnTo>
                  <a:lnTo>
                    <a:pt x="298139" y="107784"/>
                  </a:lnTo>
                  <a:lnTo>
                    <a:pt x="338580" y="137506"/>
                  </a:lnTo>
                  <a:lnTo>
                    <a:pt x="371155" y="170663"/>
                  </a:lnTo>
                  <a:lnTo>
                    <a:pt x="394189" y="207337"/>
                  </a:lnTo>
                  <a:lnTo>
                    <a:pt x="406004" y="247610"/>
                  </a:lnTo>
                  <a:lnTo>
                    <a:pt x="404924" y="291564"/>
                  </a:lnTo>
                  <a:lnTo>
                    <a:pt x="377638" y="357094"/>
                  </a:lnTo>
                  <a:lnTo>
                    <a:pt x="354404" y="387367"/>
                  </a:lnTo>
                  <a:lnTo>
                    <a:pt x="326292" y="416257"/>
                  </a:lnTo>
                  <a:lnTo>
                    <a:pt x="294441" y="443973"/>
                  </a:lnTo>
                  <a:lnTo>
                    <a:pt x="259986" y="470722"/>
                  </a:lnTo>
                  <a:lnTo>
                    <a:pt x="224066" y="496714"/>
                  </a:lnTo>
                  <a:lnTo>
                    <a:pt x="187818" y="522156"/>
                  </a:lnTo>
                  <a:lnTo>
                    <a:pt x="152378" y="547259"/>
                  </a:lnTo>
                  <a:lnTo>
                    <a:pt x="118884" y="572229"/>
                  </a:lnTo>
                  <a:lnTo>
                    <a:pt x="88474" y="597275"/>
                  </a:lnTo>
                  <a:lnTo>
                    <a:pt x="41452" y="648432"/>
                  </a:lnTo>
                  <a:lnTo>
                    <a:pt x="20411" y="702397"/>
                  </a:lnTo>
                  <a:lnTo>
                    <a:pt x="22477" y="730954"/>
                  </a:lnTo>
                  <a:lnTo>
                    <a:pt x="58170" y="800247"/>
                  </a:lnTo>
                  <a:lnTo>
                    <a:pt x="84385" y="838993"/>
                  </a:lnTo>
                  <a:lnTo>
                    <a:pt x="112944" y="876884"/>
                  </a:lnTo>
                  <a:lnTo>
                    <a:pt x="143695" y="913727"/>
                  </a:lnTo>
                  <a:lnTo>
                    <a:pt x="176487" y="949330"/>
                  </a:lnTo>
                  <a:lnTo>
                    <a:pt x="211170" y="983500"/>
                  </a:lnTo>
                  <a:lnTo>
                    <a:pt x="247592" y="1016043"/>
                  </a:lnTo>
                  <a:lnTo>
                    <a:pt x="285602" y="1046769"/>
                  </a:lnTo>
                  <a:lnTo>
                    <a:pt x="325049" y="1075482"/>
                  </a:lnTo>
                  <a:lnTo>
                    <a:pt x="370958" y="1105141"/>
                  </a:lnTo>
                  <a:lnTo>
                    <a:pt x="418278" y="1131736"/>
                  </a:lnTo>
                  <a:lnTo>
                    <a:pt x="466796" y="1154992"/>
                  </a:lnTo>
                  <a:lnTo>
                    <a:pt x="516297" y="1174635"/>
                  </a:lnTo>
                  <a:lnTo>
                    <a:pt x="566565" y="1190391"/>
                  </a:lnTo>
                  <a:lnTo>
                    <a:pt x="617386" y="1201985"/>
                  </a:lnTo>
                  <a:lnTo>
                    <a:pt x="649333" y="1206995"/>
                  </a:lnTo>
                  <a:lnTo>
                    <a:pt x="654656" y="1207651"/>
                  </a:lnTo>
                </a:path>
              </a:pathLst>
            </a:custGeom>
            <a:ln w="19049">
              <a:solidFill>
                <a:srgbClr val="212121"/>
              </a:solidFill>
            </a:ln>
          </p:spPr>
          <p:txBody>
            <a:bodyPr wrap="square" lIns="0" tIns="0" rIns="0" bIns="0" rtlCol="0"/>
            <a:lstStyle/>
            <a:p>
              <a:endParaRPr/>
            </a:p>
          </p:txBody>
        </p:sp>
        <p:sp>
          <p:nvSpPr>
            <p:cNvPr id="12" name="object 12"/>
            <p:cNvSpPr/>
            <p:nvPr/>
          </p:nvSpPr>
          <p:spPr>
            <a:xfrm>
              <a:off x="3295925" y="2541557"/>
              <a:ext cx="62230" cy="42545"/>
            </a:xfrm>
            <a:custGeom>
              <a:avLst/>
              <a:gdLst/>
              <a:ahLst/>
              <a:cxnLst/>
              <a:rect l="l" t="t" r="r" b="b"/>
              <a:pathLst>
                <a:path w="62229" h="42544">
                  <a:moveTo>
                    <a:pt x="54403" y="42232"/>
                  </a:moveTo>
                  <a:lnTo>
                    <a:pt x="0" y="11189"/>
                  </a:lnTo>
                  <a:lnTo>
                    <a:pt x="61629" y="0"/>
                  </a:lnTo>
                  <a:lnTo>
                    <a:pt x="36900" y="17503"/>
                  </a:lnTo>
                  <a:lnTo>
                    <a:pt x="54403" y="42232"/>
                  </a:lnTo>
                  <a:close/>
                </a:path>
              </a:pathLst>
            </a:custGeom>
            <a:solidFill>
              <a:srgbClr val="212121"/>
            </a:solidFill>
          </p:spPr>
          <p:txBody>
            <a:bodyPr wrap="square" lIns="0" tIns="0" rIns="0" bIns="0" rtlCol="0"/>
            <a:lstStyle/>
            <a:p>
              <a:endParaRPr/>
            </a:p>
          </p:txBody>
        </p:sp>
        <p:sp>
          <p:nvSpPr>
            <p:cNvPr id="13" name="object 13"/>
            <p:cNvSpPr/>
            <p:nvPr/>
          </p:nvSpPr>
          <p:spPr>
            <a:xfrm>
              <a:off x="3295925" y="2541557"/>
              <a:ext cx="62230" cy="42545"/>
            </a:xfrm>
            <a:custGeom>
              <a:avLst/>
              <a:gdLst/>
              <a:ahLst/>
              <a:cxnLst/>
              <a:rect l="l" t="t" r="r" b="b"/>
              <a:pathLst>
                <a:path w="62229" h="42544">
                  <a:moveTo>
                    <a:pt x="36900" y="17503"/>
                  </a:moveTo>
                  <a:lnTo>
                    <a:pt x="61629" y="0"/>
                  </a:lnTo>
                  <a:lnTo>
                    <a:pt x="0" y="11189"/>
                  </a:lnTo>
                  <a:lnTo>
                    <a:pt x="54403" y="42232"/>
                  </a:lnTo>
                  <a:lnTo>
                    <a:pt x="36900" y="17503"/>
                  </a:lnTo>
                  <a:close/>
                </a:path>
              </a:pathLst>
            </a:custGeom>
            <a:ln w="19049">
              <a:solidFill>
                <a:srgbClr val="212121"/>
              </a:solidFill>
            </a:ln>
          </p:spPr>
          <p:txBody>
            <a:bodyPr wrap="square" lIns="0" tIns="0" rIns="0" bIns="0" rtlCol="0"/>
            <a:lstStyle/>
            <a:p>
              <a:endParaRPr/>
            </a:p>
          </p:txBody>
        </p:sp>
        <p:sp>
          <p:nvSpPr>
            <p:cNvPr id="14" name="object 14"/>
            <p:cNvSpPr/>
            <p:nvPr/>
          </p:nvSpPr>
          <p:spPr>
            <a:xfrm>
              <a:off x="3964806" y="3744035"/>
              <a:ext cx="60325" cy="43180"/>
            </a:xfrm>
            <a:custGeom>
              <a:avLst/>
              <a:gdLst/>
              <a:ahLst/>
              <a:cxnLst/>
              <a:rect l="l" t="t" r="r" b="b"/>
              <a:pathLst>
                <a:path w="60325" h="43179">
                  <a:moveTo>
                    <a:pt x="0" y="42768"/>
                  </a:moveTo>
                  <a:lnTo>
                    <a:pt x="22676" y="22676"/>
                  </a:lnTo>
                  <a:lnTo>
                    <a:pt x="2584" y="0"/>
                  </a:lnTo>
                  <a:lnTo>
                    <a:pt x="60045" y="24934"/>
                  </a:lnTo>
                  <a:lnTo>
                    <a:pt x="0" y="42768"/>
                  </a:lnTo>
                  <a:close/>
                </a:path>
              </a:pathLst>
            </a:custGeom>
            <a:solidFill>
              <a:srgbClr val="212121"/>
            </a:solidFill>
          </p:spPr>
          <p:txBody>
            <a:bodyPr wrap="square" lIns="0" tIns="0" rIns="0" bIns="0" rtlCol="0"/>
            <a:lstStyle/>
            <a:p>
              <a:endParaRPr/>
            </a:p>
          </p:txBody>
        </p:sp>
        <p:sp>
          <p:nvSpPr>
            <p:cNvPr id="15" name="object 15"/>
            <p:cNvSpPr/>
            <p:nvPr/>
          </p:nvSpPr>
          <p:spPr>
            <a:xfrm>
              <a:off x="3964806" y="3744035"/>
              <a:ext cx="60325" cy="43180"/>
            </a:xfrm>
            <a:custGeom>
              <a:avLst/>
              <a:gdLst/>
              <a:ahLst/>
              <a:cxnLst/>
              <a:rect l="l" t="t" r="r" b="b"/>
              <a:pathLst>
                <a:path w="60325" h="43179">
                  <a:moveTo>
                    <a:pt x="22676" y="22676"/>
                  </a:moveTo>
                  <a:lnTo>
                    <a:pt x="0" y="42768"/>
                  </a:lnTo>
                  <a:lnTo>
                    <a:pt x="60045" y="24934"/>
                  </a:lnTo>
                  <a:lnTo>
                    <a:pt x="2584" y="0"/>
                  </a:lnTo>
                  <a:lnTo>
                    <a:pt x="22676" y="22676"/>
                  </a:lnTo>
                  <a:close/>
                </a:path>
              </a:pathLst>
            </a:custGeom>
            <a:ln w="19049">
              <a:solidFill>
                <a:srgbClr val="212121"/>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325" y="382478"/>
            <a:ext cx="1368425" cy="1305560"/>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Times New Roman"/>
                <a:cs typeface="Times New Roman"/>
              </a:rPr>
              <a:t>Si</a:t>
            </a:r>
            <a:r>
              <a:rPr sz="1200" b="1" spc="-25" dirty="0">
                <a:latin typeface="Times New Roman"/>
                <a:cs typeface="Times New Roman"/>
              </a:rPr>
              <a:t> </a:t>
            </a:r>
            <a:r>
              <a:rPr sz="1200" b="1" dirty="0">
                <a:latin typeface="Times New Roman"/>
                <a:cs typeface="Times New Roman"/>
              </a:rPr>
              <a:t>dejamos</a:t>
            </a:r>
            <a:r>
              <a:rPr sz="1200" b="1" spc="-20" dirty="0">
                <a:latin typeface="Times New Roman"/>
                <a:cs typeface="Times New Roman"/>
              </a:rPr>
              <a:t> </a:t>
            </a:r>
            <a:r>
              <a:rPr sz="1200" b="1" dirty="0">
                <a:latin typeface="Times New Roman"/>
                <a:cs typeface="Times New Roman"/>
              </a:rPr>
              <a:t>fijo</a:t>
            </a:r>
            <a:r>
              <a:rPr sz="1200" b="1" spc="-20" dirty="0">
                <a:latin typeface="Times New Roman"/>
                <a:cs typeface="Times New Roman"/>
              </a:rPr>
              <a:t> </a:t>
            </a:r>
            <a:r>
              <a:rPr sz="1200" b="1" spc="-25" dirty="0">
                <a:latin typeface="Times New Roman"/>
                <a:cs typeface="Times New Roman"/>
              </a:rPr>
              <a:t>el </a:t>
            </a:r>
            <a:r>
              <a:rPr sz="1200" b="1" spc="-10" dirty="0">
                <a:latin typeface="Times New Roman"/>
                <a:cs typeface="Times New Roman"/>
              </a:rPr>
              <a:t>extremo</a:t>
            </a:r>
            <a:r>
              <a:rPr sz="1200" b="1" spc="-35" dirty="0">
                <a:latin typeface="Times New Roman"/>
                <a:cs typeface="Times New Roman"/>
              </a:rPr>
              <a:t> </a:t>
            </a:r>
            <a:r>
              <a:rPr sz="1200" b="1" dirty="0">
                <a:latin typeface="Times New Roman"/>
                <a:cs typeface="Times New Roman"/>
              </a:rPr>
              <a:t>izquierdo</a:t>
            </a:r>
            <a:r>
              <a:rPr sz="1200" b="1" spc="-30" dirty="0">
                <a:latin typeface="Times New Roman"/>
                <a:cs typeface="Times New Roman"/>
              </a:rPr>
              <a:t> </a:t>
            </a:r>
            <a:r>
              <a:rPr sz="1200" b="1" spc="-25" dirty="0">
                <a:latin typeface="Times New Roman"/>
                <a:cs typeface="Times New Roman"/>
              </a:rPr>
              <a:t>lo </a:t>
            </a:r>
            <a:r>
              <a:rPr sz="1200" b="1" spc="-10" dirty="0">
                <a:latin typeface="Times New Roman"/>
                <a:cs typeface="Times New Roman"/>
              </a:rPr>
              <a:t>empotramos</a:t>
            </a:r>
            <a:r>
              <a:rPr sz="1200" b="1" spc="-15" dirty="0">
                <a:latin typeface="Times New Roman"/>
                <a:cs typeface="Times New Roman"/>
              </a:rPr>
              <a:t> </a:t>
            </a:r>
            <a:r>
              <a:rPr sz="1200" b="1" spc="-20" dirty="0">
                <a:latin typeface="Times New Roman"/>
                <a:cs typeface="Times New Roman"/>
              </a:rPr>
              <a:t>para </a:t>
            </a:r>
            <a:r>
              <a:rPr sz="1200" b="1" dirty="0">
                <a:latin typeface="Times New Roman"/>
                <a:cs typeface="Times New Roman"/>
              </a:rPr>
              <a:t>que</a:t>
            </a:r>
            <a:r>
              <a:rPr sz="1200" b="1" spc="-30" dirty="0">
                <a:latin typeface="Times New Roman"/>
                <a:cs typeface="Times New Roman"/>
              </a:rPr>
              <a:t> </a:t>
            </a:r>
            <a:r>
              <a:rPr sz="1200" b="1" dirty="0">
                <a:latin typeface="Times New Roman"/>
                <a:cs typeface="Times New Roman"/>
              </a:rPr>
              <a:t>no</a:t>
            </a:r>
            <a:r>
              <a:rPr sz="1200" b="1" spc="-20" dirty="0">
                <a:latin typeface="Times New Roman"/>
                <a:cs typeface="Times New Roman"/>
              </a:rPr>
              <a:t> </a:t>
            </a:r>
            <a:r>
              <a:rPr sz="1200" b="1" dirty="0">
                <a:latin typeface="Times New Roman"/>
                <a:cs typeface="Times New Roman"/>
              </a:rPr>
              <a:t>gire</a:t>
            </a:r>
            <a:r>
              <a:rPr sz="1200" b="1" spc="-30" dirty="0">
                <a:latin typeface="Times New Roman"/>
                <a:cs typeface="Times New Roman"/>
              </a:rPr>
              <a:t> </a:t>
            </a:r>
            <a:r>
              <a:rPr sz="1200" b="1" spc="-10" dirty="0">
                <a:latin typeface="Times New Roman"/>
                <a:cs typeface="Times New Roman"/>
              </a:rPr>
              <a:t>podemos analizar</a:t>
            </a:r>
            <a:r>
              <a:rPr sz="1200" b="1" spc="-25" dirty="0">
                <a:latin typeface="Times New Roman"/>
                <a:cs typeface="Times New Roman"/>
              </a:rPr>
              <a:t> la </a:t>
            </a:r>
            <a:r>
              <a:rPr sz="1200" b="1" spc="-10" dirty="0">
                <a:latin typeface="Times New Roman"/>
                <a:cs typeface="Times New Roman"/>
              </a:rPr>
              <a:t>deformación producida:</a:t>
            </a:r>
            <a:endParaRPr sz="1200">
              <a:latin typeface="Times New Roman"/>
              <a:cs typeface="Times New Roman"/>
            </a:endParaRPr>
          </a:p>
        </p:txBody>
      </p:sp>
      <p:grpSp>
        <p:nvGrpSpPr>
          <p:cNvPr id="3" name="object 3"/>
          <p:cNvGrpSpPr/>
          <p:nvPr/>
        </p:nvGrpSpPr>
        <p:grpSpPr>
          <a:xfrm>
            <a:off x="1891675" y="244499"/>
            <a:ext cx="2466340" cy="1250315"/>
            <a:chOff x="1891675" y="244499"/>
            <a:chExt cx="2466340" cy="1250315"/>
          </a:xfrm>
        </p:grpSpPr>
        <p:pic>
          <p:nvPicPr>
            <p:cNvPr id="4" name="object 4"/>
            <p:cNvPicPr/>
            <p:nvPr/>
          </p:nvPicPr>
          <p:blipFill>
            <a:blip r:embed="rId2" cstate="print"/>
            <a:stretch>
              <a:fillRect/>
            </a:stretch>
          </p:blipFill>
          <p:spPr>
            <a:xfrm>
              <a:off x="1910725" y="263550"/>
              <a:ext cx="2428211" cy="1212200"/>
            </a:xfrm>
            <a:prstGeom prst="rect">
              <a:avLst/>
            </a:prstGeom>
          </p:spPr>
        </p:pic>
        <p:sp>
          <p:nvSpPr>
            <p:cNvPr id="5" name="object 5"/>
            <p:cNvSpPr/>
            <p:nvPr/>
          </p:nvSpPr>
          <p:spPr>
            <a:xfrm>
              <a:off x="1901200" y="254024"/>
              <a:ext cx="2447290" cy="1231265"/>
            </a:xfrm>
            <a:custGeom>
              <a:avLst/>
              <a:gdLst/>
              <a:ahLst/>
              <a:cxnLst/>
              <a:rect l="l" t="t" r="r" b="b"/>
              <a:pathLst>
                <a:path w="2447290" h="1231265">
                  <a:moveTo>
                    <a:pt x="0" y="0"/>
                  </a:moveTo>
                  <a:lnTo>
                    <a:pt x="2447261" y="0"/>
                  </a:lnTo>
                  <a:lnTo>
                    <a:pt x="2447261" y="1231250"/>
                  </a:lnTo>
                  <a:lnTo>
                    <a:pt x="0" y="1231250"/>
                  </a:lnTo>
                  <a:lnTo>
                    <a:pt x="0" y="0"/>
                  </a:lnTo>
                  <a:close/>
                </a:path>
              </a:pathLst>
            </a:custGeom>
            <a:ln w="19049">
              <a:solidFill>
                <a:srgbClr val="595959"/>
              </a:solidFill>
            </a:ln>
          </p:spPr>
          <p:txBody>
            <a:bodyPr wrap="square" lIns="0" tIns="0" rIns="0" bIns="0" rtlCol="0"/>
            <a:lstStyle/>
            <a:p>
              <a:endParaRPr/>
            </a:p>
          </p:txBody>
        </p:sp>
      </p:grpSp>
      <p:grpSp>
        <p:nvGrpSpPr>
          <p:cNvPr id="6" name="object 6"/>
          <p:cNvGrpSpPr/>
          <p:nvPr/>
        </p:nvGrpSpPr>
        <p:grpSpPr>
          <a:xfrm>
            <a:off x="5392025" y="277325"/>
            <a:ext cx="2771775" cy="1250315"/>
            <a:chOff x="5392025" y="277325"/>
            <a:chExt cx="2771775" cy="1250315"/>
          </a:xfrm>
        </p:grpSpPr>
        <p:pic>
          <p:nvPicPr>
            <p:cNvPr id="7" name="object 7"/>
            <p:cNvPicPr/>
            <p:nvPr/>
          </p:nvPicPr>
          <p:blipFill>
            <a:blip r:embed="rId3" cstate="print"/>
            <a:stretch>
              <a:fillRect/>
            </a:stretch>
          </p:blipFill>
          <p:spPr>
            <a:xfrm>
              <a:off x="5411075" y="296375"/>
              <a:ext cx="2733400" cy="1212199"/>
            </a:xfrm>
            <a:prstGeom prst="rect">
              <a:avLst/>
            </a:prstGeom>
          </p:spPr>
        </p:pic>
        <p:sp>
          <p:nvSpPr>
            <p:cNvPr id="8" name="object 8"/>
            <p:cNvSpPr/>
            <p:nvPr/>
          </p:nvSpPr>
          <p:spPr>
            <a:xfrm>
              <a:off x="5401550" y="286850"/>
              <a:ext cx="2752725" cy="1231265"/>
            </a:xfrm>
            <a:custGeom>
              <a:avLst/>
              <a:gdLst/>
              <a:ahLst/>
              <a:cxnLst/>
              <a:rect l="l" t="t" r="r" b="b"/>
              <a:pathLst>
                <a:path w="2752725" h="1231265">
                  <a:moveTo>
                    <a:pt x="0" y="0"/>
                  </a:moveTo>
                  <a:lnTo>
                    <a:pt x="2752450" y="0"/>
                  </a:lnTo>
                  <a:lnTo>
                    <a:pt x="2752450" y="1231249"/>
                  </a:lnTo>
                  <a:lnTo>
                    <a:pt x="0" y="1231249"/>
                  </a:lnTo>
                  <a:lnTo>
                    <a:pt x="0" y="0"/>
                  </a:lnTo>
                  <a:close/>
                </a:path>
              </a:pathLst>
            </a:custGeom>
            <a:ln w="19049">
              <a:solidFill>
                <a:srgbClr val="595959"/>
              </a:solidFill>
            </a:ln>
          </p:spPr>
          <p:txBody>
            <a:bodyPr wrap="square" lIns="0" tIns="0" rIns="0" bIns="0" rtlCol="0"/>
            <a:lstStyle/>
            <a:p>
              <a:endParaRPr/>
            </a:p>
          </p:txBody>
        </p:sp>
      </p:grpSp>
      <p:grpSp>
        <p:nvGrpSpPr>
          <p:cNvPr id="9" name="object 9"/>
          <p:cNvGrpSpPr/>
          <p:nvPr/>
        </p:nvGrpSpPr>
        <p:grpSpPr>
          <a:xfrm>
            <a:off x="4432124" y="902450"/>
            <a:ext cx="800100" cy="82550"/>
            <a:chOff x="4432124" y="902450"/>
            <a:chExt cx="800100" cy="82550"/>
          </a:xfrm>
        </p:grpSpPr>
        <p:sp>
          <p:nvSpPr>
            <p:cNvPr id="10" name="object 10"/>
            <p:cNvSpPr/>
            <p:nvPr/>
          </p:nvSpPr>
          <p:spPr>
            <a:xfrm>
              <a:off x="4441649" y="943440"/>
              <a:ext cx="694690" cy="5715"/>
            </a:xfrm>
            <a:custGeom>
              <a:avLst/>
              <a:gdLst/>
              <a:ahLst/>
              <a:cxnLst/>
              <a:rect l="l" t="t" r="r" b="b"/>
              <a:pathLst>
                <a:path w="694689" h="5715">
                  <a:moveTo>
                    <a:pt x="0" y="5409"/>
                  </a:moveTo>
                  <a:lnTo>
                    <a:pt x="694503" y="0"/>
                  </a:lnTo>
                </a:path>
              </a:pathLst>
            </a:custGeom>
            <a:ln w="19049">
              <a:solidFill>
                <a:srgbClr val="212121"/>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5126383" y="902450"/>
              <a:ext cx="105743" cy="81979"/>
            </a:xfrm>
            <a:prstGeom prst="rect">
              <a:avLst/>
            </a:prstGeom>
          </p:spPr>
        </p:pic>
      </p:grpSp>
      <p:sp>
        <p:nvSpPr>
          <p:cNvPr id="12" name="object 12"/>
          <p:cNvSpPr txBox="1"/>
          <p:nvPr/>
        </p:nvSpPr>
        <p:spPr>
          <a:xfrm>
            <a:off x="5906175" y="1802100"/>
            <a:ext cx="3000375" cy="1539875"/>
          </a:xfrm>
          <a:prstGeom prst="rect">
            <a:avLst/>
          </a:prstGeom>
          <a:ln w="19049">
            <a:solidFill>
              <a:srgbClr val="000000"/>
            </a:solidFill>
          </a:ln>
        </p:spPr>
        <p:txBody>
          <a:bodyPr vert="horz" wrap="square" lIns="0" tIns="80010" rIns="0" bIns="0" rtlCol="0">
            <a:spAutoFit/>
          </a:bodyPr>
          <a:lstStyle/>
          <a:p>
            <a:pPr marL="85725" marR="143510">
              <a:lnSpc>
                <a:spcPct val="100000"/>
              </a:lnSpc>
              <a:spcBef>
                <a:spcPts val="630"/>
              </a:spcBef>
            </a:pPr>
            <a:r>
              <a:rPr sz="1100" dirty="0">
                <a:latin typeface="Arial MT"/>
                <a:cs typeface="Arial MT"/>
              </a:rPr>
              <a:t>Nos</a:t>
            </a:r>
            <a:r>
              <a:rPr sz="1100" spc="-30" dirty="0">
                <a:latin typeface="Arial MT"/>
                <a:cs typeface="Arial MT"/>
              </a:rPr>
              <a:t> </a:t>
            </a:r>
            <a:r>
              <a:rPr sz="1100" dirty="0">
                <a:latin typeface="Arial MT"/>
                <a:cs typeface="Arial MT"/>
              </a:rPr>
              <a:t>fijamos</a:t>
            </a:r>
            <a:r>
              <a:rPr sz="1100" spc="-30" dirty="0">
                <a:latin typeface="Arial MT"/>
                <a:cs typeface="Arial MT"/>
              </a:rPr>
              <a:t> </a:t>
            </a:r>
            <a:r>
              <a:rPr sz="1100" dirty="0">
                <a:latin typeface="Arial MT"/>
                <a:cs typeface="Arial MT"/>
              </a:rPr>
              <a:t>en</a:t>
            </a:r>
            <a:r>
              <a:rPr sz="1100" spc="-25" dirty="0">
                <a:latin typeface="Arial MT"/>
                <a:cs typeface="Arial MT"/>
              </a:rPr>
              <a:t> </a:t>
            </a:r>
            <a:r>
              <a:rPr sz="1100" dirty="0">
                <a:latin typeface="Arial MT"/>
                <a:cs typeface="Arial MT"/>
              </a:rPr>
              <a:t>una</a:t>
            </a:r>
            <a:r>
              <a:rPr sz="1100" spc="-30" dirty="0">
                <a:latin typeface="Arial MT"/>
                <a:cs typeface="Arial MT"/>
              </a:rPr>
              <a:t> </a:t>
            </a:r>
            <a:r>
              <a:rPr sz="1100" dirty="0">
                <a:latin typeface="Arial MT"/>
                <a:cs typeface="Arial MT"/>
              </a:rPr>
              <a:t>línea</a:t>
            </a:r>
            <a:r>
              <a:rPr sz="1100" spc="-30" dirty="0">
                <a:latin typeface="Arial MT"/>
                <a:cs typeface="Arial MT"/>
              </a:rPr>
              <a:t> </a:t>
            </a:r>
            <a:r>
              <a:rPr sz="1100" spc="-10" dirty="0">
                <a:latin typeface="Arial MT"/>
                <a:cs typeface="Arial MT"/>
              </a:rPr>
              <a:t>cualquiera</a:t>
            </a:r>
            <a:r>
              <a:rPr sz="1100" spc="-25" dirty="0">
                <a:latin typeface="Arial MT"/>
                <a:cs typeface="Arial MT"/>
              </a:rPr>
              <a:t> </a:t>
            </a:r>
            <a:r>
              <a:rPr sz="1100" spc="-20" dirty="0">
                <a:latin typeface="Arial MT"/>
                <a:cs typeface="Arial MT"/>
              </a:rPr>
              <a:t>para </a:t>
            </a:r>
            <a:r>
              <a:rPr sz="1100" dirty="0">
                <a:latin typeface="Arial MT"/>
                <a:cs typeface="Arial MT"/>
              </a:rPr>
              <a:t>poder</a:t>
            </a:r>
            <a:r>
              <a:rPr sz="1100" spc="-25" dirty="0">
                <a:latin typeface="Arial MT"/>
                <a:cs typeface="Arial MT"/>
              </a:rPr>
              <a:t> </a:t>
            </a:r>
            <a:r>
              <a:rPr sz="1100" dirty="0">
                <a:latin typeface="Arial MT"/>
                <a:cs typeface="Arial MT"/>
              </a:rPr>
              <a:t>notar</a:t>
            </a:r>
            <a:r>
              <a:rPr sz="1100" spc="-20" dirty="0">
                <a:latin typeface="Arial MT"/>
                <a:cs typeface="Arial MT"/>
              </a:rPr>
              <a:t> </a:t>
            </a:r>
            <a:r>
              <a:rPr sz="1100" dirty="0">
                <a:latin typeface="Arial MT"/>
                <a:cs typeface="Arial MT"/>
              </a:rPr>
              <a:t>el</a:t>
            </a:r>
            <a:r>
              <a:rPr sz="1100" spc="-20" dirty="0">
                <a:latin typeface="Arial MT"/>
                <a:cs typeface="Arial MT"/>
              </a:rPr>
              <a:t> </a:t>
            </a:r>
            <a:r>
              <a:rPr sz="1100" dirty="0">
                <a:latin typeface="Arial MT"/>
                <a:cs typeface="Arial MT"/>
              </a:rPr>
              <a:t>efecto</a:t>
            </a:r>
            <a:r>
              <a:rPr sz="1100" spc="-20" dirty="0">
                <a:latin typeface="Arial MT"/>
                <a:cs typeface="Arial MT"/>
              </a:rPr>
              <a:t> </a:t>
            </a:r>
            <a:r>
              <a:rPr sz="1100" dirty="0">
                <a:latin typeface="Arial MT"/>
                <a:cs typeface="Arial MT"/>
              </a:rPr>
              <a:t>de</a:t>
            </a:r>
            <a:r>
              <a:rPr sz="1100" spc="-20" dirty="0">
                <a:latin typeface="Arial MT"/>
                <a:cs typeface="Arial MT"/>
              </a:rPr>
              <a:t> </a:t>
            </a:r>
            <a:r>
              <a:rPr sz="1100" dirty="0">
                <a:latin typeface="Arial MT"/>
                <a:cs typeface="Arial MT"/>
              </a:rPr>
              <a:t>torsión.</a:t>
            </a:r>
            <a:r>
              <a:rPr sz="1100" spc="-20" dirty="0">
                <a:latin typeface="Arial MT"/>
                <a:cs typeface="Arial MT"/>
              </a:rPr>
              <a:t> </a:t>
            </a:r>
            <a:r>
              <a:rPr sz="1100" spc="-10" dirty="0">
                <a:latin typeface="Arial MT"/>
                <a:cs typeface="Arial MT"/>
              </a:rPr>
              <a:t>Inicialmente </a:t>
            </a:r>
            <a:r>
              <a:rPr sz="1100" dirty="0">
                <a:latin typeface="Arial MT"/>
                <a:cs typeface="Arial MT"/>
              </a:rPr>
              <a:t>esta</a:t>
            </a:r>
            <a:r>
              <a:rPr sz="1100" spc="-25" dirty="0">
                <a:latin typeface="Arial MT"/>
                <a:cs typeface="Arial MT"/>
              </a:rPr>
              <a:t> </a:t>
            </a:r>
            <a:r>
              <a:rPr sz="1100" dirty="0">
                <a:latin typeface="Arial MT"/>
                <a:cs typeface="Arial MT"/>
              </a:rPr>
              <a:t>línea</a:t>
            </a:r>
            <a:r>
              <a:rPr sz="1100" spc="-20" dirty="0">
                <a:latin typeface="Arial MT"/>
                <a:cs typeface="Arial MT"/>
              </a:rPr>
              <a:t> </a:t>
            </a:r>
            <a:r>
              <a:rPr sz="1100" dirty="0">
                <a:latin typeface="Arial MT"/>
                <a:cs typeface="Arial MT"/>
              </a:rPr>
              <a:t>une</a:t>
            </a:r>
            <a:r>
              <a:rPr sz="1100" spc="-25" dirty="0">
                <a:latin typeface="Arial MT"/>
                <a:cs typeface="Arial MT"/>
              </a:rPr>
              <a:t> </a:t>
            </a:r>
            <a:r>
              <a:rPr sz="1100" dirty="0">
                <a:latin typeface="Arial MT"/>
                <a:cs typeface="Arial MT"/>
              </a:rPr>
              <a:t>los</a:t>
            </a:r>
            <a:r>
              <a:rPr sz="1100" spc="-20" dirty="0">
                <a:latin typeface="Arial MT"/>
                <a:cs typeface="Arial MT"/>
              </a:rPr>
              <a:t> </a:t>
            </a:r>
            <a:r>
              <a:rPr sz="1100" dirty="0">
                <a:latin typeface="Arial MT"/>
                <a:cs typeface="Arial MT"/>
              </a:rPr>
              <a:t>puntos</a:t>
            </a:r>
            <a:r>
              <a:rPr sz="1100" spc="-25" dirty="0">
                <a:latin typeface="Arial MT"/>
                <a:cs typeface="Arial MT"/>
              </a:rPr>
              <a:t> </a:t>
            </a:r>
            <a:r>
              <a:rPr sz="1100" dirty="0">
                <a:latin typeface="Arial MT"/>
                <a:cs typeface="Arial MT"/>
              </a:rPr>
              <a:t>P</a:t>
            </a:r>
            <a:r>
              <a:rPr sz="1100" spc="-40" dirty="0">
                <a:latin typeface="Arial MT"/>
                <a:cs typeface="Arial MT"/>
              </a:rPr>
              <a:t> </a:t>
            </a:r>
            <a:r>
              <a:rPr sz="1100" dirty="0">
                <a:latin typeface="Arial MT"/>
                <a:cs typeface="Arial MT"/>
              </a:rPr>
              <a:t>y</a:t>
            </a:r>
            <a:r>
              <a:rPr sz="1100" spc="-25" dirty="0">
                <a:latin typeface="Arial MT"/>
                <a:cs typeface="Arial MT"/>
              </a:rPr>
              <a:t> </a:t>
            </a:r>
            <a:r>
              <a:rPr sz="1100" dirty="0">
                <a:latin typeface="Arial MT"/>
                <a:cs typeface="Arial MT"/>
              </a:rPr>
              <a:t>Q,</a:t>
            </a:r>
            <a:r>
              <a:rPr sz="1100" spc="-20" dirty="0">
                <a:latin typeface="Arial MT"/>
                <a:cs typeface="Arial MT"/>
              </a:rPr>
              <a:t> </a:t>
            </a:r>
            <a:r>
              <a:rPr sz="1100" dirty="0">
                <a:latin typeface="Arial MT"/>
                <a:cs typeface="Arial MT"/>
              </a:rPr>
              <a:t>después</a:t>
            </a:r>
            <a:r>
              <a:rPr sz="1100" spc="-25" dirty="0">
                <a:latin typeface="Arial MT"/>
                <a:cs typeface="Arial MT"/>
              </a:rPr>
              <a:t> de </a:t>
            </a:r>
            <a:r>
              <a:rPr sz="1100" dirty="0">
                <a:latin typeface="Arial MT"/>
                <a:cs typeface="Arial MT"/>
              </a:rPr>
              <a:t>la</a:t>
            </a:r>
            <a:r>
              <a:rPr sz="1100" spc="-25" dirty="0">
                <a:latin typeface="Arial MT"/>
                <a:cs typeface="Arial MT"/>
              </a:rPr>
              <a:t> </a:t>
            </a:r>
            <a:r>
              <a:rPr sz="1100" dirty="0">
                <a:latin typeface="Arial MT"/>
                <a:cs typeface="Arial MT"/>
              </a:rPr>
              <a:t>torsión</a:t>
            </a:r>
            <a:r>
              <a:rPr sz="1100" spc="-25" dirty="0">
                <a:latin typeface="Arial MT"/>
                <a:cs typeface="Arial MT"/>
              </a:rPr>
              <a:t> </a:t>
            </a:r>
            <a:r>
              <a:rPr sz="1100" dirty="0">
                <a:latin typeface="Arial MT"/>
                <a:cs typeface="Arial MT"/>
              </a:rPr>
              <a:t>Q</a:t>
            </a:r>
            <a:r>
              <a:rPr sz="1100" spc="-25" dirty="0">
                <a:latin typeface="Arial MT"/>
                <a:cs typeface="Arial MT"/>
              </a:rPr>
              <a:t> </a:t>
            </a:r>
            <a:r>
              <a:rPr sz="1100" dirty="0">
                <a:latin typeface="Arial MT"/>
                <a:cs typeface="Arial MT"/>
              </a:rPr>
              <a:t>ha</a:t>
            </a:r>
            <a:r>
              <a:rPr sz="1100" spc="-25" dirty="0">
                <a:latin typeface="Arial MT"/>
                <a:cs typeface="Arial MT"/>
              </a:rPr>
              <a:t> </a:t>
            </a:r>
            <a:r>
              <a:rPr sz="1100" dirty="0">
                <a:latin typeface="Arial MT"/>
                <a:cs typeface="Arial MT"/>
              </a:rPr>
              <a:t>girado</a:t>
            </a:r>
            <a:r>
              <a:rPr sz="1100" spc="-25" dirty="0">
                <a:latin typeface="Arial MT"/>
                <a:cs typeface="Arial MT"/>
              </a:rPr>
              <a:t> </a:t>
            </a:r>
            <a:r>
              <a:rPr sz="1100" dirty="0">
                <a:latin typeface="Arial MT"/>
                <a:cs typeface="Arial MT"/>
              </a:rPr>
              <a:t>hasta</a:t>
            </a:r>
            <a:r>
              <a:rPr sz="1100" spc="-25" dirty="0">
                <a:latin typeface="Arial MT"/>
                <a:cs typeface="Arial MT"/>
              </a:rPr>
              <a:t> </a:t>
            </a:r>
            <a:r>
              <a:rPr sz="1100" spc="-10" dirty="0">
                <a:latin typeface="Arial MT"/>
                <a:cs typeface="Arial MT"/>
              </a:rPr>
              <a:t>quedarse</a:t>
            </a:r>
            <a:r>
              <a:rPr sz="1100" spc="-25" dirty="0">
                <a:latin typeface="Arial MT"/>
                <a:cs typeface="Arial MT"/>
              </a:rPr>
              <a:t> </a:t>
            </a:r>
            <a:r>
              <a:rPr sz="1100" dirty="0">
                <a:latin typeface="Arial MT"/>
                <a:cs typeface="Arial MT"/>
              </a:rPr>
              <a:t>en</a:t>
            </a:r>
            <a:r>
              <a:rPr sz="1100" spc="-20" dirty="0">
                <a:latin typeface="Arial MT"/>
                <a:cs typeface="Arial MT"/>
              </a:rPr>
              <a:t> </a:t>
            </a:r>
            <a:r>
              <a:rPr sz="1100" spc="-25" dirty="0">
                <a:latin typeface="Arial MT"/>
                <a:cs typeface="Arial MT"/>
              </a:rPr>
              <a:t>Q`. </a:t>
            </a:r>
            <a:r>
              <a:rPr sz="1100" dirty="0">
                <a:latin typeface="Arial MT"/>
                <a:cs typeface="Arial MT"/>
              </a:rPr>
              <a:t>Encontramos</a:t>
            </a:r>
            <a:r>
              <a:rPr sz="1100" spc="-30" dirty="0">
                <a:latin typeface="Arial MT"/>
                <a:cs typeface="Arial MT"/>
              </a:rPr>
              <a:t> </a:t>
            </a:r>
            <a:r>
              <a:rPr sz="1100" dirty="0">
                <a:latin typeface="Arial MT"/>
                <a:cs typeface="Arial MT"/>
              </a:rPr>
              <a:t>el</a:t>
            </a:r>
            <a:r>
              <a:rPr sz="1100" spc="-30" dirty="0">
                <a:latin typeface="Arial MT"/>
                <a:cs typeface="Arial MT"/>
              </a:rPr>
              <a:t> </a:t>
            </a:r>
            <a:r>
              <a:rPr sz="1100" dirty="0">
                <a:latin typeface="Arial MT"/>
                <a:cs typeface="Arial MT"/>
              </a:rPr>
              <a:t>ángulo</a:t>
            </a:r>
            <a:r>
              <a:rPr sz="1100" spc="-30" dirty="0">
                <a:latin typeface="Arial MT"/>
                <a:cs typeface="Arial MT"/>
              </a:rPr>
              <a:t> </a:t>
            </a:r>
            <a:r>
              <a:rPr sz="1100" dirty="0">
                <a:latin typeface="Arial MT"/>
                <a:cs typeface="Arial MT"/>
              </a:rPr>
              <a:t>de</a:t>
            </a:r>
            <a:r>
              <a:rPr sz="1100" spc="-30" dirty="0">
                <a:latin typeface="Arial MT"/>
                <a:cs typeface="Arial MT"/>
              </a:rPr>
              <a:t> </a:t>
            </a:r>
            <a:r>
              <a:rPr sz="1100" dirty="0">
                <a:latin typeface="Arial MT"/>
                <a:cs typeface="Arial MT"/>
              </a:rPr>
              <a:t>torsión</a:t>
            </a:r>
            <a:r>
              <a:rPr sz="1100" spc="-25" dirty="0">
                <a:latin typeface="Arial MT"/>
                <a:cs typeface="Arial MT"/>
              </a:rPr>
              <a:t> que </a:t>
            </a:r>
            <a:r>
              <a:rPr sz="1100" dirty="0">
                <a:latin typeface="Arial MT"/>
                <a:cs typeface="Arial MT"/>
              </a:rPr>
              <a:t>representa</a:t>
            </a:r>
            <a:r>
              <a:rPr sz="1100" spc="-40" dirty="0">
                <a:latin typeface="Arial MT"/>
                <a:cs typeface="Arial MT"/>
              </a:rPr>
              <a:t> </a:t>
            </a:r>
            <a:r>
              <a:rPr sz="1100" dirty="0">
                <a:latin typeface="Arial MT"/>
                <a:cs typeface="Arial MT"/>
              </a:rPr>
              <a:t>cuánto</a:t>
            </a:r>
            <a:r>
              <a:rPr sz="1100" spc="-40" dirty="0">
                <a:latin typeface="Arial MT"/>
                <a:cs typeface="Arial MT"/>
              </a:rPr>
              <a:t> </a:t>
            </a:r>
            <a:r>
              <a:rPr sz="1100" dirty="0">
                <a:latin typeface="Arial MT"/>
                <a:cs typeface="Arial MT"/>
              </a:rPr>
              <a:t>ha</a:t>
            </a:r>
            <a:r>
              <a:rPr sz="1100" spc="-40" dirty="0">
                <a:latin typeface="Arial MT"/>
                <a:cs typeface="Arial MT"/>
              </a:rPr>
              <a:t> </a:t>
            </a:r>
            <a:r>
              <a:rPr sz="1100" dirty="0">
                <a:latin typeface="Arial MT"/>
                <a:cs typeface="Arial MT"/>
              </a:rPr>
              <a:t>girado</a:t>
            </a:r>
            <a:r>
              <a:rPr sz="1100" spc="-40" dirty="0">
                <a:latin typeface="Arial MT"/>
                <a:cs typeface="Arial MT"/>
              </a:rPr>
              <a:t> </a:t>
            </a:r>
            <a:r>
              <a:rPr sz="1100" dirty="0">
                <a:latin typeface="Arial MT"/>
                <a:cs typeface="Arial MT"/>
              </a:rPr>
              <a:t>una</a:t>
            </a:r>
            <a:r>
              <a:rPr sz="1100" spc="-40" dirty="0">
                <a:latin typeface="Arial MT"/>
                <a:cs typeface="Arial MT"/>
              </a:rPr>
              <a:t> </a:t>
            </a:r>
            <a:r>
              <a:rPr sz="1100" spc="-10" dirty="0">
                <a:latin typeface="Arial MT"/>
                <a:cs typeface="Arial MT"/>
              </a:rPr>
              <a:t>sección </a:t>
            </a:r>
            <a:r>
              <a:rPr sz="1100" dirty="0">
                <a:latin typeface="Arial MT"/>
                <a:cs typeface="Arial MT"/>
              </a:rPr>
              <a:t>concreta</a:t>
            </a:r>
            <a:r>
              <a:rPr sz="1100" spc="-45" dirty="0">
                <a:latin typeface="Arial MT"/>
                <a:cs typeface="Arial MT"/>
              </a:rPr>
              <a:t> </a:t>
            </a:r>
            <a:r>
              <a:rPr sz="1100" dirty="0">
                <a:latin typeface="Arial MT"/>
                <a:cs typeface="Arial MT"/>
              </a:rPr>
              <a:t>respecto</a:t>
            </a:r>
            <a:r>
              <a:rPr sz="1100" spc="-40" dirty="0">
                <a:latin typeface="Arial MT"/>
                <a:cs typeface="Arial MT"/>
              </a:rPr>
              <a:t> </a:t>
            </a:r>
            <a:r>
              <a:rPr sz="1100" dirty="0">
                <a:latin typeface="Arial MT"/>
                <a:cs typeface="Arial MT"/>
              </a:rPr>
              <a:t>del</a:t>
            </a:r>
            <a:r>
              <a:rPr sz="1100" spc="-40" dirty="0">
                <a:latin typeface="Arial MT"/>
                <a:cs typeface="Arial MT"/>
              </a:rPr>
              <a:t> </a:t>
            </a:r>
            <a:r>
              <a:rPr sz="1100" dirty="0">
                <a:latin typeface="Arial MT"/>
                <a:cs typeface="Arial MT"/>
              </a:rPr>
              <a:t>estado</a:t>
            </a:r>
            <a:r>
              <a:rPr sz="1100" spc="-40" dirty="0">
                <a:latin typeface="Arial MT"/>
                <a:cs typeface="Arial MT"/>
              </a:rPr>
              <a:t> </a:t>
            </a:r>
            <a:r>
              <a:rPr sz="1100" dirty="0">
                <a:latin typeface="Arial MT"/>
                <a:cs typeface="Arial MT"/>
              </a:rPr>
              <a:t>inicial</a:t>
            </a:r>
            <a:r>
              <a:rPr sz="1100" spc="-40" dirty="0">
                <a:latin typeface="Arial MT"/>
                <a:cs typeface="Arial MT"/>
              </a:rPr>
              <a:t> </a:t>
            </a:r>
            <a:r>
              <a:rPr sz="1100" spc="-10" dirty="0">
                <a:latin typeface="Arial MT"/>
                <a:cs typeface="Arial MT"/>
              </a:rPr>
              <a:t>medido </a:t>
            </a:r>
            <a:r>
              <a:rPr sz="1100" dirty="0">
                <a:latin typeface="Arial MT"/>
                <a:cs typeface="Arial MT"/>
              </a:rPr>
              <a:t>desde</a:t>
            </a:r>
            <a:r>
              <a:rPr sz="1100" spc="-30" dirty="0">
                <a:latin typeface="Arial MT"/>
                <a:cs typeface="Arial MT"/>
              </a:rPr>
              <a:t> </a:t>
            </a:r>
            <a:r>
              <a:rPr sz="1100" dirty="0">
                <a:latin typeface="Arial MT"/>
                <a:cs typeface="Arial MT"/>
              </a:rPr>
              <a:t>el</a:t>
            </a:r>
            <a:r>
              <a:rPr sz="1100" spc="-30" dirty="0">
                <a:latin typeface="Arial MT"/>
                <a:cs typeface="Arial MT"/>
              </a:rPr>
              <a:t> </a:t>
            </a:r>
            <a:r>
              <a:rPr sz="1100" dirty="0">
                <a:latin typeface="Arial MT"/>
                <a:cs typeface="Arial MT"/>
              </a:rPr>
              <a:t>centro</a:t>
            </a:r>
            <a:r>
              <a:rPr sz="1100" spc="-30" dirty="0">
                <a:latin typeface="Arial MT"/>
                <a:cs typeface="Arial MT"/>
              </a:rPr>
              <a:t> </a:t>
            </a:r>
            <a:r>
              <a:rPr sz="1100" dirty="0">
                <a:latin typeface="Arial MT"/>
                <a:cs typeface="Arial MT"/>
              </a:rPr>
              <a:t>de</a:t>
            </a:r>
            <a:r>
              <a:rPr sz="1100" spc="-30" dirty="0">
                <a:latin typeface="Arial MT"/>
                <a:cs typeface="Arial MT"/>
              </a:rPr>
              <a:t> </a:t>
            </a:r>
            <a:r>
              <a:rPr sz="1100" dirty="0">
                <a:latin typeface="Arial MT"/>
                <a:cs typeface="Arial MT"/>
              </a:rPr>
              <a:t>la</a:t>
            </a:r>
            <a:r>
              <a:rPr sz="1100" spc="-25" dirty="0">
                <a:latin typeface="Arial MT"/>
                <a:cs typeface="Arial MT"/>
              </a:rPr>
              <a:t> </a:t>
            </a:r>
            <a:r>
              <a:rPr sz="1100" spc="-10" dirty="0">
                <a:latin typeface="Arial MT"/>
                <a:cs typeface="Arial MT"/>
              </a:rPr>
              <a:t>sección.</a:t>
            </a:r>
            <a:endParaRPr sz="1100">
              <a:latin typeface="Arial MT"/>
              <a:cs typeface="Arial MT"/>
            </a:endParaRPr>
          </a:p>
        </p:txBody>
      </p:sp>
      <p:grpSp>
        <p:nvGrpSpPr>
          <p:cNvPr id="13" name="object 13"/>
          <p:cNvGrpSpPr/>
          <p:nvPr/>
        </p:nvGrpSpPr>
        <p:grpSpPr>
          <a:xfrm>
            <a:off x="8267742" y="1125717"/>
            <a:ext cx="572770" cy="572770"/>
            <a:chOff x="8267742" y="1125717"/>
            <a:chExt cx="572770" cy="572770"/>
          </a:xfrm>
        </p:grpSpPr>
        <p:sp>
          <p:nvSpPr>
            <p:cNvPr id="14" name="object 14"/>
            <p:cNvSpPr/>
            <p:nvPr/>
          </p:nvSpPr>
          <p:spPr>
            <a:xfrm>
              <a:off x="8303739" y="1161714"/>
              <a:ext cx="466090" cy="466090"/>
            </a:xfrm>
            <a:custGeom>
              <a:avLst/>
              <a:gdLst/>
              <a:ahLst/>
              <a:cxnLst/>
              <a:rect l="l" t="t" r="r" b="b"/>
              <a:pathLst>
                <a:path w="466090" h="466089">
                  <a:moveTo>
                    <a:pt x="0" y="0"/>
                  </a:moveTo>
                  <a:lnTo>
                    <a:pt x="465813" y="465813"/>
                  </a:lnTo>
                </a:path>
              </a:pathLst>
            </a:custGeom>
            <a:ln w="19049">
              <a:solidFill>
                <a:srgbClr val="212121"/>
              </a:solidFill>
            </a:ln>
          </p:spPr>
          <p:txBody>
            <a:bodyPr wrap="square" lIns="0" tIns="0" rIns="0" bIns="0" rtlCol="0"/>
            <a:lstStyle/>
            <a:p>
              <a:endParaRPr/>
            </a:p>
          </p:txBody>
        </p:sp>
        <p:pic>
          <p:nvPicPr>
            <p:cNvPr id="15" name="object 15"/>
            <p:cNvPicPr/>
            <p:nvPr/>
          </p:nvPicPr>
          <p:blipFill>
            <a:blip r:embed="rId5" cstate="print"/>
            <a:stretch>
              <a:fillRect/>
            </a:stretch>
          </p:blipFill>
          <p:spPr>
            <a:xfrm>
              <a:off x="8267742" y="1125717"/>
              <a:ext cx="75818" cy="75818"/>
            </a:xfrm>
            <a:prstGeom prst="rect">
              <a:avLst/>
            </a:prstGeom>
          </p:spPr>
        </p:pic>
        <p:pic>
          <p:nvPicPr>
            <p:cNvPr id="16" name="object 16"/>
            <p:cNvPicPr/>
            <p:nvPr/>
          </p:nvPicPr>
          <p:blipFill>
            <a:blip r:embed="rId6" cstate="print"/>
            <a:stretch>
              <a:fillRect/>
            </a:stretch>
          </p:blipFill>
          <p:spPr>
            <a:xfrm>
              <a:off x="8737778" y="1595753"/>
              <a:ext cx="102429" cy="102429"/>
            </a:xfrm>
            <a:prstGeom prst="rect">
              <a:avLst/>
            </a:prstGeom>
          </p:spPr>
        </p:pic>
      </p:grpSp>
      <p:grpSp>
        <p:nvGrpSpPr>
          <p:cNvPr id="17" name="object 17"/>
          <p:cNvGrpSpPr/>
          <p:nvPr/>
        </p:nvGrpSpPr>
        <p:grpSpPr>
          <a:xfrm>
            <a:off x="2424149" y="3064249"/>
            <a:ext cx="3006090" cy="1705610"/>
            <a:chOff x="2424149" y="3064249"/>
            <a:chExt cx="3006090" cy="1705610"/>
          </a:xfrm>
        </p:grpSpPr>
        <p:pic>
          <p:nvPicPr>
            <p:cNvPr id="18" name="object 18"/>
            <p:cNvPicPr/>
            <p:nvPr/>
          </p:nvPicPr>
          <p:blipFill>
            <a:blip r:embed="rId7" cstate="print"/>
            <a:stretch>
              <a:fillRect/>
            </a:stretch>
          </p:blipFill>
          <p:spPr>
            <a:xfrm>
              <a:off x="2443199" y="3083300"/>
              <a:ext cx="2967875" cy="1666900"/>
            </a:xfrm>
            <a:prstGeom prst="rect">
              <a:avLst/>
            </a:prstGeom>
          </p:spPr>
        </p:pic>
        <p:sp>
          <p:nvSpPr>
            <p:cNvPr id="19" name="object 19"/>
            <p:cNvSpPr/>
            <p:nvPr/>
          </p:nvSpPr>
          <p:spPr>
            <a:xfrm>
              <a:off x="2433674" y="3073774"/>
              <a:ext cx="2987040" cy="1686560"/>
            </a:xfrm>
            <a:custGeom>
              <a:avLst/>
              <a:gdLst/>
              <a:ahLst/>
              <a:cxnLst/>
              <a:rect l="l" t="t" r="r" b="b"/>
              <a:pathLst>
                <a:path w="2987040" h="1686560">
                  <a:moveTo>
                    <a:pt x="0" y="0"/>
                  </a:moveTo>
                  <a:lnTo>
                    <a:pt x="2986925" y="0"/>
                  </a:lnTo>
                  <a:lnTo>
                    <a:pt x="2986925" y="1685950"/>
                  </a:lnTo>
                  <a:lnTo>
                    <a:pt x="0" y="1685950"/>
                  </a:lnTo>
                  <a:lnTo>
                    <a:pt x="0" y="0"/>
                  </a:lnTo>
                  <a:close/>
                </a:path>
              </a:pathLst>
            </a:custGeom>
            <a:ln w="19049">
              <a:solidFill>
                <a:srgbClr val="595959"/>
              </a:solidFill>
            </a:ln>
          </p:spPr>
          <p:txBody>
            <a:bodyPr wrap="square" lIns="0" tIns="0" rIns="0" bIns="0" rtlCol="0"/>
            <a:lstStyle/>
            <a:p>
              <a:endParaRPr/>
            </a:p>
          </p:txBody>
        </p:sp>
      </p:grpSp>
      <p:grpSp>
        <p:nvGrpSpPr>
          <p:cNvPr id="20" name="object 20"/>
          <p:cNvGrpSpPr/>
          <p:nvPr/>
        </p:nvGrpSpPr>
        <p:grpSpPr>
          <a:xfrm>
            <a:off x="4751489" y="2518023"/>
            <a:ext cx="913130" cy="264795"/>
            <a:chOff x="4751489" y="2518023"/>
            <a:chExt cx="913130" cy="264795"/>
          </a:xfrm>
        </p:grpSpPr>
        <p:sp>
          <p:nvSpPr>
            <p:cNvPr id="21" name="object 21"/>
            <p:cNvSpPr/>
            <p:nvPr/>
          </p:nvSpPr>
          <p:spPr>
            <a:xfrm>
              <a:off x="4791917" y="2548749"/>
              <a:ext cx="826135" cy="203835"/>
            </a:xfrm>
            <a:custGeom>
              <a:avLst/>
              <a:gdLst/>
              <a:ahLst/>
              <a:cxnLst/>
              <a:rect l="l" t="t" r="r" b="b"/>
              <a:pathLst>
                <a:path w="826135" h="203835">
                  <a:moveTo>
                    <a:pt x="0" y="203301"/>
                  </a:moveTo>
                  <a:lnTo>
                    <a:pt x="2679" y="201599"/>
                  </a:lnTo>
                  <a:lnTo>
                    <a:pt x="4824" y="200248"/>
                  </a:lnTo>
                  <a:lnTo>
                    <a:pt x="6974" y="198906"/>
                  </a:lnTo>
                  <a:lnTo>
                    <a:pt x="9130" y="197572"/>
                  </a:lnTo>
                  <a:lnTo>
                    <a:pt x="13441" y="194904"/>
                  </a:lnTo>
                  <a:lnTo>
                    <a:pt x="48486" y="174454"/>
                  </a:lnTo>
                  <a:lnTo>
                    <a:pt x="102594" y="146340"/>
                  </a:lnTo>
                  <a:lnTo>
                    <a:pt x="158393" y="121193"/>
                  </a:lnTo>
                  <a:lnTo>
                    <a:pt x="204123" y="103117"/>
                  </a:lnTo>
                  <a:lnTo>
                    <a:pt x="250717" y="86777"/>
                  </a:lnTo>
                  <a:lnTo>
                    <a:pt x="298078" y="72100"/>
                  </a:lnTo>
                  <a:lnTo>
                    <a:pt x="346109" y="59014"/>
                  </a:lnTo>
                  <a:lnTo>
                    <a:pt x="394711" y="47446"/>
                  </a:lnTo>
                  <a:lnTo>
                    <a:pt x="443790" y="37324"/>
                  </a:lnTo>
                  <a:lnTo>
                    <a:pt x="493246" y="28576"/>
                  </a:lnTo>
                  <a:lnTo>
                    <a:pt x="542982" y="21128"/>
                  </a:lnTo>
                  <a:lnTo>
                    <a:pt x="592903" y="14908"/>
                  </a:lnTo>
                  <a:lnTo>
                    <a:pt x="642909" y="9844"/>
                  </a:lnTo>
                  <a:lnTo>
                    <a:pt x="705390" y="5030"/>
                  </a:lnTo>
                  <a:lnTo>
                    <a:pt x="767664" y="1766"/>
                  </a:lnTo>
                  <a:lnTo>
                    <a:pt x="808973" y="377"/>
                  </a:lnTo>
                  <a:lnTo>
                    <a:pt x="814119" y="251"/>
                  </a:lnTo>
                  <a:lnTo>
                    <a:pt x="825549" y="0"/>
                  </a:lnTo>
                </a:path>
              </a:pathLst>
            </a:custGeom>
            <a:ln w="19049">
              <a:solidFill>
                <a:srgbClr val="212121"/>
              </a:solidFill>
            </a:ln>
          </p:spPr>
          <p:txBody>
            <a:bodyPr wrap="square" lIns="0" tIns="0" rIns="0" bIns="0" rtlCol="0"/>
            <a:lstStyle/>
            <a:p>
              <a:endParaRPr/>
            </a:p>
          </p:txBody>
        </p:sp>
        <p:pic>
          <p:nvPicPr>
            <p:cNvPr id="22" name="object 22"/>
            <p:cNvPicPr/>
            <p:nvPr/>
          </p:nvPicPr>
          <p:blipFill>
            <a:blip r:embed="rId8" cstate="print"/>
            <a:stretch>
              <a:fillRect/>
            </a:stretch>
          </p:blipFill>
          <p:spPr>
            <a:xfrm>
              <a:off x="4751489" y="2712750"/>
              <a:ext cx="79729" cy="69956"/>
            </a:xfrm>
            <a:prstGeom prst="rect">
              <a:avLst/>
            </a:prstGeom>
          </p:spPr>
        </p:pic>
        <p:sp>
          <p:nvSpPr>
            <p:cNvPr id="23" name="object 23"/>
            <p:cNvSpPr/>
            <p:nvPr/>
          </p:nvSpPr>
          <p:spPr>
            <a:xfrm>
              <a:off x="5595823" y="2527548"/>
              <a:ext cx="59690" cy="43180"/>
            </a:xfrm>
            <a:custGeom>
              <a:avLst/>
              <a:gdLst/>
              <a:ahLst/>
              <a:cxnLst/>
              <a:rect l="l" t="t" r="r" b="b"/>
              <a:pathLst>
                <a:path w="59689" h="43180">
                  <a:moveTo>
                    <a:pt x="442" y="42844"/>
                  </a:moveTo>
                  <a:lnTo>
                    <a:pt x="21643" y="21200"/>
                  </a:lnTo>
                  <a:lnTo>
                    <a:pt x="0" y="0"/>
                  </a:lnTo>
                  <a:lnTo>
                    <a:pt x="59078" y="20814"/>
                  </a:lnTo>
                  <a:lnTo>
                    <a:pt x="442" y="42844"/>
                  </a:lnTo>
                  <a:close/>
                </a:path>
              </a:pathLst>
            </a:custGeom>
            <a:solidFill>
              <a:srgbClr val="212121"/>
            </a:solidFill>
          </p:spPr>
          <p:txBody>
            <a:bodyPr wrap="square" lIns="0" tIns="0" rIns="0" bIns="0" rtlCol="0"/>
            <a:lstStyle/>
            <a:p>
              <a:endParaRPr/>
            </a:p>
          </p:txBody>
        </p:sp>
        <p:sp>
          <p:nvSpPr>
            <p:cNvPr id="24" name="object 24"/>
            <p:cNvSpPr/>
            <p:nvPr/>
          </p:nvSpPr>
          <p:spPr>
            <a:xfrm>
              <a:off x="5595823" y="2527548"/>
              <a:ext cx="59690" cy="43180"/>
            </a:xfrm>
            <a:custGeom>
              <a:avLst/>
              <a:gdLst/>
              <a:ahLst/>
              <a:cxnLst/>
              <a:rect l="l" t="t" r="r" b="b"/>
              <a:pathLst>
                <a:path w="59689" h="43180">
                  <a:moveTo>
                    <a:pt x="21643" y="21200"/>
                  </a:moveTo>
                  <a:lnTo>
                    <a:pt x="442" y="42844"/>
                  </a:lnTo>
                  <a:lnTo>
                    <a:pt x="59078" y="20814"/>
                  </a:lnTo>
                  <a:lnTo>
                    <a:pt x="0" y="0"/>
                  </a:lnTo>
                  <a:lnTo>
                    <a:pt x="21643" y="21200"/>
                  </a:lnTo>
                  <a:close/>
                </a:path>
              </a:pathLst>
            </a:custGeom>
            <a:ln w="19049">
              <a:solidFill>
                <a:srgbClr val="212121"/>
              </a:solidFill>
            </a:ln>
          </p:spPr>
          <p:txBody>
            <a:bodyPr wrap="square" lIns="0" tIns="0" rIns="0" bIns="0" rtlCol="0"/>
            <a:lstStyle/>
            <a:p>
              <a:endParaRPr/>
            </a:p>
          </p:txBody>
        </p:sp>
      </p:grpSp>
      <p:grpSp>
        <p:nvGrpSpPr>
          <p:cNvPr id="25" name="object 25"/>
          <p:cNvGrpSpPr/>
          <p:nvPr/>
        </p:nvGrpSpPr>
        <p:grpSpPr>
          <a:xfrm>
            <a:off x="5659506" y="3662424"/>
            <a:ext cx="1475740" cy="810260"/>
            <a:chOff x="5659506" y="3662424"/>
            <a:chExt cx="1475740" cy="810260"/>
          </a:xfrm>
        </p:grpSpPr>
        <p:sp>
          <p:nvSpPr>
            <p:cNvPr id="26" name="object 26"/>
            <p:cNvSpPr/>
            <p:nvPr/>
          </p:nvSpPr>
          <p:spPr>
            <a:xfrm>
              <a:off x="5706438" y="3699653"/>
              <a:ext cx="1394460" cy="742950"/>
            </a:xfrm>
            <a:custGeom>
              <a:avLst/>
              <a:gdLst/>
              <a:ahLst/>
              <a:cxnLst/>
              <a:rect l="l" t="t" r="r" b="b"/>
              <a:pathLst>
                <a:path w="1394459" h="742950">
                  <a:moveTo>
                    <a:pt x="0" y="742460"/>
                  </a:moveTo>
                  <a:lnTo>
                    <a:pt x="39633" y="739719"/>
                  </a:lnTo>
                  <a:lnTo>
                    <a:pt x="83721" y="735558"/>
                  </a:lnTo>
                  <a:lnTo>
                    <a:pt x="141711" y="728305"/>
                  </a:lnTo>
                  <a:lnTo>
                    <a:pt x="227009" y="713890"/>
                  </a:lnTo>
                  <a:lnTo>
                    <a:pt x="282756" y="702008"/>
                  </a:lnTo>
                  <a:lnTo>
                    <a:pt x="337617" y="688379"/>
                  </a:lnTo>
                  <a:lnTo>
                    <a:pt x="391597" y="673060"/>
                  </a:lnTo>
                  <a:lnTo>
                    <a:pt x="438844" y="658073"/>
                  </a:lnTo>
                  <a:lnTo>
                    <a:pt x="485404" y="641838"/>
                  </a:lnTo>
                  <a:lnTo>
                    <a:pt x="531281" y="624399"/>
                  </a:lnTo>
                  <a:lnTo>
                    <a:pt x="576478" y="605794"/>
                  </a:lnTo>
                  <a:lnTo>
                    <a:pt x="621001" y="586067"/>
                  </a:lnTo>
                  <a:lnTo>
                    <a:pt x="664852" y="565259"/>
                  </a:lnTo>
                  <a:lnTo>
                    <a:pt x="708037" y="543410"/>
                  </a:lnTo>
                  <a:lnTo>
                    <a:pt x="750559" y="520563"/>
                  </a:lnTo>
                  <a:lnTo>
                    <a:pt x="792422" y="496758"/>
                  </a:lnTo>
                  <a:lnTo>
                    <a:pt x="838737" y="468885"/>
                  </a:lnTo>
                  <a:lnTo>
                    <a:pt x="884228" y="439911"/>
                  </a:lnTo>
                  <a:lnTo>
                    <a:pt x="928903" y="409895"/>
                  </a:lnTo>
                  <a:lnTo>
                    <a:pt x="972766" y="378896"/>
                  </a:lnTo>
                  <a:lnTo>
                    <a:pt x="1015825" y="346974"/>
                  </a:lnTo>
                  <a:lnTo>
                    <a:pt x="1058085" y="314186"/>
                  </a:lnTo>
                  <a:lnTo>
                    <a:pt x="1099551" y="280593"/>
                  </a:lnTo>
                  <a:lnTo>
                    <a:pt x="1140230" y="246252"/>
                  </a:lnTo>
                  <a:lnTo>
                    <a:pt x="1180127" y="211222"/>
                  </a:lnTo>
                  <a:lnTo>
                    <a:pt x="1219248" y="175563"/>
                  </a:lnTo>
                  <a:lnTo>
                    <a:pt x="1257600" y="139334"/>
                  </a:lnTo>
                  <a:lnTo>
                    <a:pt x="1295186" y="102593"/>
                  </a:lnTo>
                  <a:lnTo>
                    <a:pt x="1332015" y="65399"/>
                  </a:lnTo>
                  <a:lnTo>
                    <a:pt x="1368092" y="27810"/>
                  </a:lnTo>
                  <a:lnTo>
                    <a:pt x="1385849" y="8887"/>
                  </a:lnTo>
                  <a:lnTo>
                    <a:pt x="1394098" y="0"/>
                  </a:lnTo>
                </a:path>
              </a:pathLst>
            </a:custGeom>
            <a:ln w="19049">
              <a:solidFill>
                <a:srgbClr val="212121"/>
              </a:solidFill>
            </a:ln>
          </p:spPr>
          <p:txBody>
            <a:bodyPr wrap="square" lIns="0" tIns="0" rIns="0" bIns="0" rtlCol="0"/>
            <a:lstStyle/>
            <a:p>
              <a:endParaRPr/>
            </a:p>
          </p:txBody>
        </p:sp>
        <p:sp>
          <p:nvSpPr>
            <p:cNvPr id="27" name="object 27"/>
            <p:cNvSpPr/>
            <p:nvPr/>
          </p:nvSpPr>
          <p:spPr>
            <a:xfrm>
              <a:off x="5669031" y="4419869"/>
              <a:ext cx="59690" cy="43180"/>
            </a:xfrm>
            <a:custGeom>
              <a:avLst/>
              <a:gdLst/>
              <a:ahLst/>
              <a:cxnLst/>
              <a:rect l="l" t="t" r="r" b="b"/>
              <a:pathLst>
                <a:path w="59689" h="43179">
                  <a:moveTo>
                    <a:pt x="59652" y="42813"/>
                  </a:moveTo>
                  <a:lnTo>
                    <a:pt x="0" y="23707"/>
                  </a:lnTo>
                  <a:lnTo>
                    <a:pt x="57977" y="0"/>
                  </a:lnTo>
                  <a:lnTo>
                    <a:pt x="37407" y="22243"/>
                  </a:lnTo>
                  <a:lnTo>
                    <a:pt x="59652" y="42813"/>
                  </a:lnTo>
                  <a:close/>
                </a:path>
              </a:pathLst>
            </a:custGeom>
            <a:solidFill>
              <a:srgbClr val="212121"/>
            </a:solidFill>
          </p:spPr>
          <p:txBody>
            <a:bodyPr wrap="square" lIns="0" tIns="0" rIns="0" bIns="0" rtlCol="0"/>
            <a:lstStyle/>
            <a:p>
              <a:endParaRPr/>
            </a:p>
          </p:txBody>
        </p:sp>
        <p:sp>
          <p:nvSpPr>
            <p:cNvPr id="28" name="object 28"/>
            <p:cNvSpPr/>
            <p:nvPr/>
          </p:nvSpPr>
          <p:spPr>
            <a:xfrm>
              <a:off x="5669031" y="4419869"/>
              <a:ext cx="59690" cy="43180"/>
            </a:xfrm>
            <a:custGeom>
              <a:avLst/>
              <a:gdLst/>
              <a:ahLst/>
              <a:cxnLst/>
              <a:rect l="l" t="t" r="r" b="b"/>
              <a:pathLst>
                <a:path w="59689" h="43179">
                  <a:moveTo>
                    <a:pt x="37407" y="22243"/>
                  </a:moveTo>
                  <a:lnTo>
                    <a:pt x="57977" y="0"/>
                  </a:lnTo>
                  <a:lnTo>
                    <a:pt x="0" y="23707"/>
                  </a:lnTo>
                  <a:lnTo>
                    <a:pt x="59652" y="42813"/>
                  </a:lnTo>
                  <a:lnTo>
                    <a:pt x="37407" y="22243"/>
                  </a:lnTo>
                  <a:close/>
                </a:path>
              </a:pathLst>
            </a:custGeom>
            <a:ln w="19049">
              <a:solidFill>
                <a:srgbClr val="212121"/>
              </a:solidFill>
            </a:ln>
          </p:spPr>
          <p:txBody>
            <a:bodyPr wrap="square" lIns="0" tIns="0" rIns="0" bIns="0" rtlCol="0"/>
            <a:lstStyle/>
            <a:p>
              <a:endParaRPr/>
            </a:p>
          </p:txBody>
        </p:sp>
        <p:pic>
          <p:nvPicPr>
            <p:cNvPr id="29" name="object 29"/>
            <p:cNvPicPr/>
            <p:nvPr/>
          </p:nvPicPr>
          <p:blipFill>
            <a:blip r:embed="rId9" cstate="print"/>
            <a:stretch>
              <a:fillRect/>
            </a:stretch>
          </p:blipFill>
          <p:spPr>
            <a:xfrm>
              <a:off x="7060749" y="3662424"/>
              <a:ext cx="74492" cy="77015"/>
            </a:xfrm>
            <a:prstGeom prst="rect">
              <a:avLst/>
            </a:prstGeom>
          </p:spPr>
        </p:pic>
      </p:grpSp>
      <p:sp>
        <p:nvSpPr>
          <p:cNvPr id="30" name="object 30"/>
          <p:cNvSpPr txBox="1"/>
          <p:nvPr/>
        </p:nvSpPr>
        <p:spPr>
          <a:xfrm>
            <a:off x="277874" y="2124099"/>
            <a:ext cx="1898014" cy="2216785"/>
          </a:xfrm>
          <a:prstGeom prst="rect">
            <a:avLst/>
          </a:prstGeom>
          <a:ln w="19049">
            <a:solidFill>
              <a:srgbClr val="000000"/>
            </a:solidFill>
          </a:ln>
        </p:spPr>
        <p:txBody>
          <a:bodyPr vert="horz" wrap="square" lIns="0" tIns="79375" rIns="0" bIns="0" rtlCol="0">
            <a:spAutoFit/>
          </a:bodyPr>
          <a:lstStyle/>
          <a:p>
            <a:pPr marL="85725" marR="110489">
              <a:lnSpc>
                <a:spcPct val="100000"/>
              </a:lnSpc>
              <a:spcBef>
                <a:spcPts val="625"/>
              </a:spcBef>
            </a:pPr>
            <a:r>
              <a:rPr sz="1200" dirty="0">
                <a:latin typeface="Arial MT"/>
                <a:cs typeface="Arial MT"/>
              </a:rPr>
              <a:t>Si</a:t>
            </a:r>
            <a:r>
              <a:rPr sz="1200" spc="-10" dirty="0">
                <a:latin typeface="Arial MT"/>
                <a:cs typeface="Arial MT"/>
              </a:rPr>
              <a:t> </a:t>
            </a:r>
            <a:r>
              <a:rPr sz="1200" dirty="0">
                <a:latin typeface="Arial MT"/>
                <a:cs typeface="Arial MT"/>
              </a:rPr>
              <a:t>nos</a:t>
            </a:r>
            <a:r>
              <a:rPr sz="1200" spc="-5" dirty="0">
                <a:latin typeface="Arial MT"/>
                <a:cs typeface="Arial MT"/>
              </a:rPr>
              <a:t> </a:t>
            </a:r>
            <a:r>
              <a:rPr sz="1200" dirty="0">
                <a:latin typeface="Arial MT"/>
                <a:cs typeface="Arial MT"/>
              </a:rPr>
              <a:t>fijamos</a:t>
            </a:r>
            <a:r>
              <a:rPr sz="1200" spc="-5" dirty="0">
                <a:latin typeface="Arial MT"/>
                <a:cs typeface="Arial MT"/>
              </a:rPr>
              <a:t> </a:t>
            </a:r>
            <a:r>
              <a:rPr sz="1200" spc="-25" dirty="0">
                <a:latin typeface="Arial MT"/>
                <a:cs typeface="Arial MT"/>
              </a:rPr>
              <a:t>en </a:t>
            </a:r>
            <a:r>
              <a:rPr sz="1200" dirty="0">
                <a:latin typeface="Arial MT"/>
                <a:cs typeface="Arial MT"/>
              </a:rPr>
              <a:t>cualquier</a:t>
            </a:r>
            <a:r>
              <a:rPr sz="1200" spc="-20" dirty="0">
                <a:latin typeface="Arial MT"/>
                <a:cs typeface="Arial MT"/>
              </a:rPr>
              <a:t> </a:t>
            </a:r>
            <a:r>
              <a:rPr sz="1200" dirty="0">
                <a:latin typeface="Arial MT"/>
                <a:cs typeface="Arial MT"/>
              </a:rPr>
              <a:t>elemento</a:t>
            </a:r>
            <a:r>
              <a:rPr sz="1200" spc="-20" dirty="0">
                <a:latin typeface="Arial MT"/>
                <a:cs typeface="Arial MT"/>
              </a:rPr>
              <a:t> </a:t>
            </a:r>
            <a:r>
              <a:rPr sz="1200" dirty="0">
                <a:latin typeface="Arial MT"/>
                <a:cs typeface="Arial MT"/>
              </a:rPr>
              <a:t>de</a:t>
            </a:r>
            <a:r>
              <a:rPr sz="1200" spc="-15" dirty="0">
                <a:latin typeface="Arial MT"/>
                <a:cs typeface="Arial MT"/>
              </a:rPr>
              <a:t> </a:t>
            </a:r>
            <a:r>
              <a:rPr sz="1200" spc="-25" dirty="0">
                <a:latin typeface="Arial MT"/>
                <a:cs typeface="Arial MT"/>
              </a:rPr>
              <a:t>la </a:t>
            </a:r>
            <a:r>
              <a:rPr sz="1200" dirty="0">
                <a:latin typeface="Arial MT"/>
                <a:cs typeface="Arial MT"/>
              </a:rPr>
              <a:t>malla</a:t>
            </a:r>
            <a:r>
              <a:rPr sz="1200" spc="-20" dirty="0">
                <a:latin typeface="Arial MT"/>
                <a:cs typeface="Arial MT"/>
              </a:rPr>
              <a:t> </a:t>
            </a:r>
            <a:r>
              <a:rPr sz="1200" dirty="0">
                <a:latin typeface="Arial MT"/>
                <a:cs typeface="Arial MT"/>
              </a:rPr>
              <a:t>que</a:t>
            </a:r>
            <a:r>
              <a:rPr sz="1200" spc="-20" dirty="0">
                <a:latin typeface="Arial MT"/>
                <a:cs typeface="Arial MT"/>
              </a:rPr>
              <a:t> </a:t>
            </a:r>
            <a:r>
              <a:rPr sz="1200" spc="-10" dirty="0">
                <a:latin typeface="Arial MT"/>
                <a:cs typeface="Arial MT"/>
              </a:rPr>
              <a:t>hemos </a:t>
            </a:r>
            <a:r>
              <a:rPr sz="1200" dirty="0">
                <a:latin typeface="Arial MT"/>
                <a:cs typeface="Arial MT"/>
              </a:rPr>
              <a:t>dibujado</a:t>
            </a:r>
            <a:r>
              <a:rPr sz="1200" spc="-35" dirty="0">
                <a:latin typeface="Arial MT"/>
                <a:cs typeface="Arial MT"/>
              </a:rPr>
              <a:t> </a:t>
            </a:r>
            <a:r>
              <a:rPr sz="1200" dirty="0">
                <a:latin typeface="Arial MT"/>
                <a:cs typeface="Arial MT"/>
              </a:rPr>
              <a:t>sobre</a:t>
            </a:r>
            <a:r>
              <a:rPr sz="1200" spc="-30" dirty="0">
                <a:latin typeface="Arial MT"/>
                <a:cs typeface="Arial MT"/>
              </a:rPr>
              <a:t> </a:t>
            </a:r>
            <a:r>
              <a:rPr sz="1200" spc="-25" dirty="0">
                <a:latin typeface="Arial MT"/>
                <a:cs typeface="Arial MT"/>
              </a:rPr>
              <a:t>la </a:t>
            </a:r>
            <a:r>
              <a:rPr sz="1200" dirty="0">
                <a:latin typeface="Arial MT"/>
                <a:cs typeface="Arial MT"/>
              </a:rPr>
              <a:t>superficie</a:t>
            </a:r>
            <a:r>
              <a:rPr sz="1200" spc="-25" dirty="0">
                <a:latin typeface="Arial MT"/>
                <a:cs typeface="Arial MT"/>
              </a:rPr>
              <a:t> </a:t>
            </a:r>
            <a:r>
              <a:rPr sz="1200" dirty="0">
                <a:latin typeface="Arial MT"/>
                <a:cs typeface="Arial MT"/>
              </a:rPr>
              <a:t>de</a:t>
            </a:r>
            <a:r>
              <a:rPr sz="1200" spc="-25" dirty="0">
                <a:latin typeface="Arial MT"/>
                <a:cs typeface="Arial MT"/>
              </a:rPr>
              <a:t> </a:t>
            </a:r>
            <a:r>
              <a:rPr sz="1200" dirty="0">
                <a:latin typeface="Arial MT"/>
                <a:cs typeface="Arial MT"/>
              </a:rPr>
              <a:t>la</a:t>
            </a:r>
            <a:r>
              <a:rPr sz="1200" spc="-25" dirty="0">
                <a:latin typeface="Arial MT"/>
                <a:cs typeface="Arial MT"/>
              </a:rPr>
              <a:t> </a:t>
            </a:r>
            <a:r>
              <a:rPr sz="1200" dirty="0">
                <a:latin typeface="Arial MT"/>
                <a:cs typeface="Arial MT"/>
              </a:rPr>
              <a:t>barra</a:t>
            </a:r>
            <a:r>
              <a:rPr sz="1200" spc="-20" dirty="0">
                <a:latin typeface="Arial MT"/>
                <a:cs typeface="Arial MT"/>
              </a:rPr>
              <a:t> </a:t>
            </a:r>
            <a:r>
              <a:rPr sz="1200" spc="-25" dirty="0">
                <a:latin typeface="Arial MT"/>
                <a:cs typeface="Arial MT"/>
              </a:rPr>
              <a:t>ha </a:t>
            </a:r>
            <a:r>
              <a:rPr sz="1200" dirty="0">
                <a:latin typeface="Arial MT"/>
                <a:cs typeface="Arial MT"/>
              </a:rPr>
              <a:t>variado</a:t>
            </a:r>
            <a:r>
              <a:rPr sz="1200" spc="-30" dirty="0">
                <a:latin typeface="Arial MT"/>
                <a:cs typeface="Arial MT"/>
              </a:rPr>
              <a:t> </a:t>
            </a:r>
            <a:r>
              <a:rPr sz="1200" dirty="0">
                <a:latin typeface="Arial MT"/>
                <a:cs typeface="Arial MT"/>
              </a:rPr>
              <a:t>su</a:t>
            </a:r>
            <a:r>
              <a:rPr sz="1200" spc="-30" dirty="0">
                <a:latin typeface="Arial MT"/>
                <a:cs typeface="Arial MT"/>
              </a:rPr>
              <a:t> </a:t>
            </a:r>
            <a:r>
              <a:rPr sz="1200" dirty="0">
                <a:latin typeface="Arial MT"/>
                <a:cs typeface="Arial MT"/>
              </a:rPr>
              <a:t>geometría</a:t>
            </a:r>
            <a:r>
              <a:rPr sz="1200" spc="-30" dirty="0">
                <a:latin typeface="Arial MT"/>
                <a:cs typeface="Arial MT"/>
              </a:rPr>
              <a:t> </a:t>
            </a:r>
            <a:r>
              <a:rPr sz="1200" spc="-25" dirty="0">
                <a:latin typeface="Arial MT"/>
                <a:cs typeface="Arial MT"/>
              </a:rPr>
              <a:t>por </a:t>
            </a:r>
            <a:r>
              <a:rPr sz="1200" dirty="0">
                <a:latin typeface="Arial MT"/>
                <a:cs typeface="Arial MT"/>
              </a:rPr>
              <a:t>efecto</a:t>
            </a:r>
            <a:r>
              <a:rPr sz="1200" spc="-25" dirty="0">
                <a:latin typeface="Arial MT"/>
                <a:cs typeface="Arial MT"/>
              </a:rPr>
              <a:t> </a:t>
            </a:r>
            <a:r>
              <a:rPr sz="1200" dirty="0">
                <a:latin typeface="Arial MT"/>
                <a:cs typeface="Arial MT"/>
              </a:rPr>
              <a:t>de</a:t>
            </a:r>
            <a:r>
              <a:rPr sz="1200" spc="-20" dirty="0">
                <a:latin typeface="Arial MT"/>
                <a:cs typeface="Arial MT"/>
              </a:rPr>
              <a:t> </a:t>
            </a:r>
            <a:r>
              <a:rPr sz="1200" dirty="0">
                <a:latin typeface="Arial MT"/>
                <a:cs typeface="Arial MT"/>
              </a:rPr>
              <a:t>la</a:t>
            </a:r>
            <a:r>
              <a:rPr sz="1200" spc="-25" dirty="0">
                <a:latin typeface="Arial MT"/>
                <a:cs typeface="Arial MT"/>
              </a:rPr>
              <a:t> </a:t>
            </a:r>
            <a:r>
              <a:rPr sz="1200" dirty="0">
                <a:latin typeface="Arial MT"/>
                <a:cs typeface="Arial MT"/>
              </a:rPr>
              <a:t>torsión.</a:t>
            </a:r>
            <a:r>
              <a:rPr sz="1200" spc="-20" dirty="0">
                <a:latin typeface="Arial MT"/>
                <a:cs typeface="Arial MT"/>
              </a:rPr>
              <a:t> </a:t>
            </a:r>
            <a:r>
              <a:rPr sz="1200" spc="-25" dirty="0">
                <a:latin typeface="Arial MT"/>
                <a:cs typeface="Arial MT"/>
              </a:rPr>
              <a:t>Se </a:t>
            </a:r>
            <a:r>
              <a:rPr sz="1200" dirty="0">
                <a:latin typeface="Arial MT"/>
                <a:cs typeface="Arial MT"/>
              </a:rPr>
              <a:t>produce</a:t>
            </a:r>
            <a:r>
              <a:rPr sz="1200" spc="-35" dirty="0">
                <a:latin typeface="Arial MT"/>
                <a:cs typeface="Arial MT"/>
              </a:rPr>
              <a:t> </a:t>
            </a:r>
            <a:r>
              <a:rPr sz="1200" spc="-25" dirty="0">
                <a:latin typeface="Arial MT"/>
                <a:cs typeface="Arial MT"/>
              </a:rPr>
              <a:t>un</a:t>
            </a:r>
            <a:r>
              <a:rPr sz="1200" spc="500" dirty="0">
                <a:latin typeface="Arial MT"/>
                <a:cs typeface="Arial MT"/>
              </a:rPr>
              <a:t> </a:t>
            </a:r>
            <a:r>
              <a:rPr sz="1200" dirty="0">
                <a:latin typeface="Arial MT"/>
                <a:cs typeface="Arial MT"/>
              </a:rPr>
              <a:t>deslizamiento</a:t>
            </a:r>
            <a:r>
              <a:rPr sz="1200" spc="-65" dirty="0">
                <a:latin typeface="Arial MT"/>
                <a:cs typeface="Arial MT"/>
              </a:rPr>
              <a:t> </a:t>
            </a:r>
            <a:r>
              <a:rPr sz="1200" spc="-10" dirty="0">
                <a:latin typeface="Arial MT"/>
                <a:cs typeface="Arial MT"/>
              </a:rPr>
              <a:t>relativo</a:t>
            </a:r>
            <a:r>
              <a:rPr sz="1200" spc="500" dirty="0">
                <a:latin typeface="Arial MT"/>
                <a:cs typeface="Arial MT"/>
              </a:rPr>
              <a:t> </a:t>
            </a:r>
            <a:r>
              <a:rPr sz="1200" dirty="0">
                <a:latin typeface="Arial MT"/>
                <a:cs typeface="Arial MT"/>
              </a:rPr>
              <a:t>por</a:t>
            </a:r>
            <a:r>
              <a:rPr sz="1200" spc="-15" dirty="0">
                <a:latin typeface="Arial MT"/>
                <a:cs typeface="Arial MT"/>
              </a:rPr>
              <a:t> </a:t>
            </a:r>
            <a:r>
              <a:rPr sz="1200" dirty="0">
                <a:latin typeface="Arial MT"/>
                <a:cs typeface="Arial MT"/>
              </a:rPr>
              <a:t>los</a:t>
            </a:r>
            <a:r>
              <a:rPr sz="1200" spc="-10" dirty="0">
                <a:latin typeface="Arial MT"/>
                <a:cs typeface="Arial MT"/>
              </a:rPr>
              <a:t> </a:t>
            </a:r>
            <a:r>
              <a:rPr sz="1200" dirty="0">
                <a:latin typeface="Arial MT"/>
                <a:cs typeface="Arial MT"/>
              </a:rPr>
              <a:t>lados</a:t>
            </a:r>
            <a:r>
              <a:rPr sz="1200" spc="-15" dirty="0">
                <a:latin typeface="Arial MT"/>
                <a:cs typeface="Arial MT"/>
              </a:rPr>
              <a:t> </a:t>
            </a:r>
            <a:r>
              <a:rPr sz="1200" dirty="0">
                <a:latin typeface="Arial MT"/>
                <a:cs typeface="Arial MT"/>
              </a:rPr>
              <a:t>derecho</a:t>
            </a:r>
            <a:r>
              <a:rPr sz="1200" spc="-10" dirty="0">
                <a:latin typeface="Arial MT"/>
                <a:cs typeface="Arial MT"/>
              </a:rPr>
              <a:t> </a:t>
            </a:r>
            <a:r>
              <a:rPr sz="1200" spc="-50" dirty="0">
                <a:latin typeface="Arial MT"/>
                <a:cs typeface="Arial MT"/>
              </a:rPr>
              <a:t>e </a:t>
            </a:r>
            <a:r>
              <a:rPr sz="1200" spc="-10" dirty="0">
                <a:latin typeface="Arial MT"/>
                <a:cs typeface="Arial MT"/>
              </a:rPr>
              <a:t>izquierdo.</a:t>
            </a:r>
            <a:endParaRPr sz="1200">
              <a:latin typeface="Arial MT"/>
              <a:cs typeface="Arial MT"/>
            </a:endParaRPr>
          </a:p>
        </p:txBody>
      </p:sp>
      <p:grpSp>
        <p:nvGrpSpPr>
          <p:cNvPr id="31" name="object 31"/>
          <p:cNvGrpSpPr/>
          <p:nvPr/>
        </p:nvGrpSpPr>
        <p:grpSpPr>
          <a:xfrm>
            <a:off x="2502533" y="2411996"/>
            <a:ext cx="815975" cy="587375"/>
            <a:chOff x="2502533" y="2411996"/>
            <a:chExt cx="815975" cy="587375"/>
          </a:xfrm>
        </p:grpSpPr>
        <p:sp>
          <p:nvSpPr>
            <p:cNvPr id="32" name="object 32"/>
            <p:cNvSpPr/>
            <p:nvPr/>
          </p:nvSpPr>
          <p:spPr>
            <a:xfrm>
              <a:off x="2549406" y="2441419"/>
              <a:ext cx="721995" cy="528320"/>
            </a:xfrm>
            <a:custGeom>
              <a:avLst/>
              <a:gdLst/>
              <a:ahLst/>
              <a:cxnLst/>
              <a:rect l="l" t="t" r="r" b="b"/>
              <a:pathLst>
                <a:path w="721995" h="528319">
                  <a:moveTo>
                    <a:pt x="0" y="0"/>
                  </a:moveTo>
                  <a:lnTo>
                    <a:pt x="44151" y="8787"/>
                  </a:lnTo>
                  <a:lnTo>
                    <a:pt x="106605" y="30759"/>
                  </a:lnTo>
                  <a:lnTo>
                    <a:pt x="162195" y="61389"/>
                  </a:lnTo>
                  <a:lnTo>
                    <a:pt x="226252" y="111562"/>
                  </a:lnTo>
                  <a:lnTo>
                    <a:pt x="262143" y="146890"/>
                  </a:lnTo>
                  <a:lnTo>
                    <a:pt x="296116" y="184635"/>
                  </a:lnTo>
                  <a:lnTo>
                    <a:pt x="328812" y="223992"/>
                  </a:lnTo>
                  <a:lnTo>
                    <a:pt x="360868" y="264155"/>
                  </a:lnTo>
                  <a:lnTo>
                    <a:pt x="392925" y="304318"/>
                  </a:lnTo>
                  <a:lnTo>
                    <a:pt x="425620" y="343676"/>
                  </a:lnTo>
                  <a:lnTo>
                    <a:pt x="459594" y="381421"/>
                  </a:lnTo>
                  <a:lnTo>
                    <a:pt x="495484" y="416748"/>
                  </a:lnTo>
                  <a:lnTo>
                    <a:pt x="533931" y="448852"/>
                  </a:lnTo>
                  <a:lnTo>
                    <a:pt x="586557" y="483220"/>
                  </a:lnTo>
                  <a:lnTo>
                    <a:pt x="645423" y="509718"/>
                  </a:lnTo>
                  <a:lnTo>
                    <a:pt x="694419" y="523479"/>
                  </a:lnTo>
                  <a:lnTo>
                    <a:pt x="720661" y="528160"/>
                  </a:lnTo>
                  <a:lnTo>
                    <a:pt x="721737" y="528311"/>
                  </a:lnTo>
                </a:path>
              </a:pathLst>
            </a:custGeom>
            <a:ln w="19049">
              <a:solidFill>
                <a:srgbClr val="212121"/>
              </a:solidFill>
            </a:ln>
          </p:spPr>
          <p:txBody>
            <a:bodyPr wrap="square" lIns="0" tIns="0" rIns="0" bIns="0" rtlCol="0"/>
            <a:lstStyle/>
            <a:p>
              <a:endParaRPr/>
            </a:p>
          </p:txBody>
        </p:sp>
        <p:sp>
          <p:nvSpPr>
            <p:cNvPr id="33" name="object 33"/>
            <p:cNvSpPr/>
            <p:nvPr/>
          </p:nvSpPr>
          <p:spPr>
            <a:xfrm>
              <a:off x="2512058" y="2421521"/>
              <a:ext cx="60325" cy="43180"/>
            </a:xfrm>
            <a:custGeom>
              <a:avLst/>
              <a:gdLst/>
              <a:ahLst/>
              <a:cxnLst/>
              <a:rect l="l" t="t" r="r" b="b"/>
              <a:pathLst>
                <a:path w="60325" h="43180">
                  <a:moveTo>
                    <a:pt x="57245" y="42745"/>
                  </a:moveTo>
                  <a:lnTo>
                    <a:pt x="0" y="17320"/>
                  </a:lnTo>
                  <a:lnTo>
                    <a:pt x="60194" y="0"/>
                  </a:lnTo>
                  <a:lnTo>
                    <a:pt x="37347" y="19897"/>
                  </a:lnTo>
                  <a:lnTo>
                    <a:pt x="57245" y="42745"/>
                  </a:lnTo>
                  <a:close/>
                </a:path>
              </a:pathLst>
            </a:custGeom>
            <a:solidFill>
              <a:srgbClr val="212121"/>
            </a:solidFill>
          </p:spPr>
          <p:txBody>
            <a:bodyPr wrap="square" lIns="0" tIns="0" rIns="0" bIns="0" rtlCol="0"/>
            <a:lstStyle/>
            <a:p>
              <a:endParaRPr/>
            </a:p>
          </p:txBody>
        </p:sp>
        <p:sp>
          <p:nvSpPr>
            <p:cNvPr id="34" name="object 34"/>
            <p:cNvSpPr/>
            <p:nvPr/>
          </p:nvSpPr>
          <p:spPr>
            <a:xfrm>
              <a:off x="2512058" y="2421521"/>
              <a:ext cx="60325" cy="43180"/>
            </a:xfrm>
            <a:custGeom>
              <a:avLst/>
              <a:gdLst/>
              <a:ahLst/>
              <a:cxnLst/>
              <a:rect l="l" t="t" r="r" b="b"/>
              <a:pathLst>
                <a:path w="60325" h="43180">
                  <a:moveTo>
                    <a:pt x="37347" y="19897"/>
                  </a:moveTo>
                  <a:lnTo>
                    <a:pt x="60194" y="0"/>
                  </a:lnTo>
                  <a:lnTo>
                    <a:pt x="0" y="17320"/>
                  </a:lnTo>
                  <a:lnTo>
                    <a:pt x="57245" y="42745"/>
                  </a:lnTo>
                  <a:lnTo>
                    <a:pt x="37347" y="19897"/>
                  </a:lnTo>
                  <a:close/>
                </a:path>
              </a:pathLst>
            </a:custGeom>
            <a:ln w="19049">
              <a:solidFill>
                <a:srgbClr val="212121"/>
              </a:solidFill>
            </a:ln>
          </p:spPr>
          <p:txBody>
            <a:bodyPr wrap="square" lIns="0" tIns="0" rIns="0" bIns="0" rtlCol="0"/>
            <a:lstStyle/>
            <a:p>
              <a:endParaRPr/>
            </a:p>
          </p:txBody>
        </p:sp>
        <p:sp>
          <p:nvSpPr>
            <p:cNvPr id="35" name="object 35"/>
            <p:cNvSpPr/>
            <p:nvPr/>
          </p:nvSpPr>
          <p:spPr>
            <a:xfrm>
              <a:off x="3248296" y="2946883"/>
              <a:ext cx="60325" cy="43180"/>
            </a:xfrm>
            <a:custGeom>
              <a:avLst/>
              <a:gdLst/>
              <a:ahLst/>
              <a:cxnLst/>
              <a:rect l="l" t="t" r="r" b="b"/>
              <a:pathLst>
                <a:path w="60325" h="43180">
                  <a:moveTo>
                    <a:pt x="0" y="42745"/>
                  </a:moveTo>
                  <a:lnTo>
                    <a:pt x="22847" y="22847"/>
                  </a:lnTo>
                  <a:lnTo>
                    <a:pt x="2949" y="0"/>
                  </a:lnTo>
                  <a:lnTo>
                    <a:pt x="60194" y="25424"/>
                  </a:lnTo>
                  <a:lnTo>
                    <a:pt x="0" y="42745"/>
                  </a:lnTo>
                  <a:close/>
                </a:path>
              </a:pathLst>
            </a:custGeom>
            <a:solidFill>
              <a:srgbClr val="212121"/>
            </a:solidFill>
          </p:spPr>
          <p:txBody>
            <a:bodyPr wrap="square" lIns="0" tIns="0" rIns="0" bIns="0" rtlCol="0"/>
            <a:lstStyle/>
            <a:p>
              <a:endParaRPr/>
            </a:p>
          </p:txBody>
        </p:sp>
        <p:sp>
          <p:nvSpPr>
            <p:cNvPr id="36" name="object 36"/>
            <p:cNvSpPr/>
            <p:nvPr/>
          </p:nvSpPr>
          <p:spPr>
            <a:xfrm>
              <a:off x="3248296" y="2946883"/>
              <a:ext cx="60325" cy="43180"/>
            </a:xfrm>
            <a:custGeom>
              <a:avLst/>
              <a:gdLst/>
              <a:ahLst/>
              <a:cxnLst/>
              <a:rect l="l" t="t" r="r" b="b"/>
              <a:pathLst>
                <a:path w="60325" h="43180">
                  <a:moveTo>
                    <a:pt x="22847" y="22847"/>
                  </a:moveTo>
                  <a:lnTo>
                    <a:pt x="0" y="42745"/>
                  </a:lnTo>
                  <a:lnTo>
                    <a:pt x="60194" y="25424"/>
                  </a:lnTo>
                  <a:lnTo>
                    <a:pt x="2949" y="0"/>
                  </a:lnTo>
                  <a:lnTo>
                    <a:pt x="22847" y="22847"/>
                  </a:lnTo>
                  <a:close/>
                </a:path>
              </a:pathLst>
            </a:custGeom>
            <a:ln w="19049">
              <a:solidFill>
                <a:srgbClr val="212121"/>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4774" y="298899"/>
            <a:ext cx="3438525" cy="1774825"/>
            <a:chOff x="324774" y="298899"/>
            <a:chExt cx="3438525" cy="1774825"/>
          </a:xfrm>
        </p:grpSpPr>
        <p:pic>
          <p:nvPicPr>
            <p:cNvPr id="3" name="object 3"/>
            <p:cNvPicPr/>
            <p:nvPr/>
          </p:nvPicPr>
          <p:blipFill>
            <a:blip r:embed="rId2" cstate="print"/>
            <a:stretch>
              <a:fillRect/>
            </a:stretch>
          </p:blipFill>
          <p:spPr>
            <a:xfrm>
              <a:off x="343825" y="374548"/>
              <a:ext cx="3400074" cy="1679551"/>
            </a:xfrm>
            <a:prstGeom prst="rect">
              <a:avLst/>
            </a:prstGeom>
          </p:spPr>
        </p:pic>
        <p:sp>
          <p:nvSpPr>
            <p:cNvPr id="4" name="object 4"/>
            <p:cNvSpPr/>
            <p:nvPr/>
          </p:nvSpPr>
          <p:spPr>
            <a:xfrm>
              <a:off x="334299" y="308424"/>
              <a:ext cx="3419475" cy="1755775"/>
            </a:xfrm>
            <a:custGeom>
              <a:avLst/>
              <a:gdLst/>
              <a:ahLst/>
              <a:cxnLst/>
              <a:rect l="l" t="t" r="r" b="b"/>
              <a:pathLst>
                <a:path w="3419475" h="1755775">
                  <a:moveTo>
                    <a:pt x="0" y="0"/>
                  </a:moveTo>
                  <a:lnTo>
                    <a:pt x="3419124" y="0"/>
                  </a:lnTo>
                  <a:lnTo>
                    <a:pt x="3419124" y="1755199"/>
                  </a:lnTo>
                  <a:lnTo>
                    <a:pt x="0" y="1755199"/>
                  </a:lnTo>
                  <a:lnTo>
                    <a:pt x="0" y="0"/>
                  </a:lnTo>
                  <a:close/>
                </a:path>
              </a:pathLst>
            </a:custGeom>
            <a:ln w="19049">
              <a:solidFill>
                <a:srgbClr val="595959"/>
              </a:solidFill>
            </a:ln>
          </p:spPr>
          <p:txBody>
            <a:bodyPr wrap="square" lIns="0" tIns="0" rIns="0" bIns="0" rtlCol="0"/>
            <a:lstStyle/>
            <a:p>
              <a:endParaRPr/>
            </a:p>
          </p:txBody>
        </p:sp>
      </p:grpSp>
      <p:grpSp>
        <p:nvGrpSpPr>
          <p:cNvPr id="5" name="object 5"/>
          <p:cNvGrpSpPr/>
          <p:nvPr/>
        </p:nvGrpSpPr>
        <p:grpSpPr>
          <a:xfrm>
            <a:off x="3851700" y="1365375"/>
            <a:ext cx="800100" cy="82550"/>
            <a:chOff x="3851700" y="1365375"/>
            <a:chExt cx="800100" cy="82550"/>
          </a:xfrm>
        </p:grpSpPr>
        <p:sp>
          <p:nvSpPr>
            <p:cNvPr id="6" name="object 6"/>
            <p:cNvSpPr/>
            <p:nvPr/>
          </p:nvSpPr>
          <p:spPr>
            <a:xfrm>
              <a:off x="3861225" y="1406365"/>
              <a:ext cx="694690" cy="5715"/>
            </a:xfrm>
            <a:custGeom>
              <a:avLst/>
              <a:gdLst/>
              <a:ahLst/>
              <a:cxnLst/>
              <a:rect l="l" t="t" r="r" b="b"/>
              <a:pathLst>
                <a:path w="694689" h="5715">
                  <a:moveTo>
                    <a:pt x="0" y="5409"/>
                  </a:moveTo>
                  <a:lnTo>
                    <a:pt x="694503" y="0"/>
                  </a:lnTo>
                </a:path>
              </a:pathLst>
            </a:custGeom>
            <a:ln w="19049">
              <a:solidFill>
                <a:srgbClr val="212121"/>
              </a:solidFill>
            </a:ln>
          </p:spPr>
          <p:txBody>
            <a:bodyPr wrap="square" lIns="0" tIns="0" rIns="0" bIns="0" rtlCol="0"/>
            <a:lstStyle/>
            <a:p>
              <a:endParaRPr/>
            </a:p>
          </p:txBody>
        </p:sp>
        <p:pic>
          <p:nvPicPr>
            <p:cNvPr id="7" name="object 7"/>
            <p:cNvPicPr/>
            <p:nvPr/>
          </p:nvPicPr>
          <p:blipFill>
            <a:blip r:embed="rId3" cstate="print"/>
            <a:stretch>
              <a:fillRect/>
            </a:stretch>
          </p:blipFill>
          <p:spPr>
            <a:xfrm>
              <a:off x="4545958" y="1365375"/>
              <a:ext cx="105743" cy="81979"/>
            </a:xfrm>
            <a:prstGeom prst="rect">
              <a:avLst/>
            </a:prstGeom>
          </p:spPr>
        </p:pic>
      </p:grpSp>
      <p:sp>
        <p:nvSpPr>
          <p:cNvPr id="8" name="object 8"/>
          <p:cNvSpPr txBox="1"/>
          <p:nvPr/>
        </p:nvSpPr>
        <p:spPr>
          <a:xfrm>
            <a:off x="4836750" y="400199"/>
            <a:ext cx="4133215" cy="1662430"/>
          </a:xfrm>
          <a:prstGeom prst="rect">
            <a:avLst/>
          </a:prstGeom>
          <a:ln w="19049">
            <a:solidFill>
              <a:srgbClr val="000000"/>
            </a:solidFill>
          </a:ln>
        </p:spPr>
        <p:txBody>
          <a:bodyPr vert="horz" wrap="square" lIns="0" tIns="79375" rIns="0" bIns="0" rtlCol="0">
            <a:spAutoFit/>
          </a:bodyPr>
          <a:lstStyle/>
          <a:p>
            <a:pPr marL="85725" marR="411480">
              <a:lnSpc>
                <a:spcPct val="100000"/>
              </a:lnSpc>
              <a:spcBef>
                <a:spcPts val="625"/>
              </a:spcBef>
            </a:pPr>
            <a:r>
              <a:rPr sz="1200" dirty="0">
                <a:latin typeface="Times New Roman"/>
                <a:cs typeface="Times New Roman"/>
              </a:rPr>
              <a:t>El</a:t>
            </a:r>
            <a:r>
              <a:rPr sz="1200" spc="-40" dirty="0">
                <a:latin typeface="Times New Roman"/>
                <a:cs typeface="Times New Roman"/>
              </a:rPr>
              <a:t> </a:t>
            </a:r>
            <a:r>
              <a:rPr sz="1200" dirty="0">
                <a:latin typeface="Times New Roman"/>
                <a:cs typeface="Times New Roman"/>
              </a:rPr>
              <a:t>esfuerzo</a:t>
            </a:r>
            <a:r>
              <a:rPr sz="1200" spc="-30" dirty="0">
                <a:latin typeface="Times New Roman"/>
                <a:cs typeface="Times New Roman"/>
              </a:rPr>
              <a:t> </a:t>
            </a:r>
            <a:r>
              <a:rPr sz="1200" dirty="0">
                <a:latin typeface="Times New Roman"/>
                <a:cs typeface="Times New Roman"/>
              </a:rPr>
              <a:t>de</a:t>
            </a:r>
            <a:r>
              <a:rPr sz="1200" spc="-35" dirty="0">
                <a:latin typeface="Times New Roman"/>
                <a:cs typeface="Times New Roman"/>
              </a:rPr>
              <a:t> </a:t>
            </a:r>
            <a:r>
              <a:rPr sz="1200" dirty="0">
                <a:latin typeface="Times New Roman"/>
                <a:cs typeface="Times New Roman"/>
              </a:rPr>
              <a:t>torsión</a:t>
            </a:r>
            <a:r>
              <a:rPr sz="1200" spc="-30" dirty="0">
                <a:latin typeface="Times New Roman"/>
                <a:cs typeface="Times New Roman"/>
              </a:rPr>
              <a:t> </a:t>
            </a:r>
            <a:r>
              <a:rPr sz="1200" dirty="0">
                <a:latin typeface="Times New Roman"/>
                <a:cs typeface="Times New Roman"/>
              </a:rPr>
              <a:t>genera</a:t>
            </a:r>
            <a:r>
              <a:rPr sz="1200" spc="-35" dirty="0">
                <a:latin typeface="Times New Roman"/>
                <a:cs typeface="Times New Roman"/>
              </a:rPr>
              <a:t> </a:t>
            </a:r>
            <a:r>
              <a:rPr sz="1200" dirty="0">
                <a:latin typeface="Times New Roman"/>
                <a:cs typeface="Times New Roman"/>
              </a:rPr>
              <a:t>una</a:t>
            </a:r>
            <a:r>
              <a:rPr sz="1200" spc="-35" dirty="0">
                <a:latin typeface="Times New Roman"/>
                <a:cs typeface="Times New Roman"/>
              </a:rPr>
              <a:t> </a:t>
            </a:r>
            <a:r>
              <a:rPr sz="1200" dirty="0">
                <a:latin typeface="Times New Roman"/>
                <a:cs typeface="Times New Roman"/>
              </a:rPr>
              <a:t>deformación</a:t>
            </a:r>
            <a:r>
              <a:rPr sz="1200" spc="-30" dirty="0">
                <a:latin typeface="Times New Roman"/>
                <a:cs typeface="Times New Roman"/>
              </a:rPr>
              <a:t> </a:t>
            </a:r>
            <a:r>
              <a:rPr sz="1200" spc="-10" dirty="0">
                <a:latin typeface="Times New Roman"/>
                <a:cs typeface="Times New Roman"/>
              </a:rPr>
              <a:t>cortante</a:t>
            </a:r>
            <a:r>
              <a:rPr sz="1200" spc="-40" dirty="0">
                <a:latin typeface="Times New Roman"/>
                <a:cs typeface="Times New Roman"/>
              </a:rPr>
              <a:t> </a:t>
            </a:r>
            <a:r>
              <a:rPr sz="1200" spc="-25" dirty="0">
                <a:latin typeface="Times New Roman"/>
                <a:cs typeface="Times New Roman"/>
              </a:rPr>
              <a:t>que </a:t>
            </a:r>
            <a:r>
              <a:rPr sz="1200" dirty="0">
                <a:latin typeface="Times New Roman"/>
                <a:cs typeface="Times New Roman"/>
              </a:rPr>
              <a:t>viene</a:t>
            </a:r>
            <a:r>
              <a:rPr sz="1200" spc="-40" dirty="0">
                <a:latin typeface="Times New Roman"/>
                <a:cs typeface="Times New Roman"/>
              </a:rPr>
              <a:t> </a:t>
            </a:r>
            <a:r>
              <a:rPr sz="1200" spc="-10" dirty="0">
                <a:latin typeface="Times New Roman"/>
                <a:cs typeface="Times New Roman"/>
              </a:rPr>
              <a:t>definida</a:t>
            </a:r>
            <a:r>
              <a:rPr sz="1200" spc="-35" dirty="0">
                <a:latin typeface="Times New Roman"/>
                <a:cs typeface="Times New Roman"/>
              </a:rPr>
              <a:t> </a:t>
            </a:r>
            <a:r>
              <a:rPr sz="1200" dirty="0">
                <a:latin typeface="Times New Roman"/>
                <a:cs typeface="Times New Roman"/>
              </a:rPr>
              <a:t>por</a:t>
            </a:r>
            <a:r>
              <a:rPr sz="1200" spc="-35" dirty="0">
                <a:latin typeface="Times New Roman"/>
                <a:cs typeface="Times New Roman"/>
              </a:rPr>
              <a:t> </a:t>
            </a:r>
            <a:r>
              <a:rPr sz="1200" dirty="0">
                <a:latin typeface="Times New Roman"/>
                <a:cs typeface="Times New Roman"/>
              </a:rPr>
              <a:t>el</a:t>
            </a:r>
            <a:r>
              <a:rPr sz="1200" spc="-40" dirty="0">
                <a:latin typeface="Times New Roman"/>
                <a:cs typeface="Times New Roman"/>
              </a:rPr>
              <a:t> </a:t>
            </a:r>
            <a:r>
              <a:rPr sz="1200" dirty="0">
                <a:latin typeface="Times New Roman"/>
                <a:cs typeface="Times New Roman"/>
              </a:rPr>
              <a:t>ángulo</a:t>
            </a:r>
            <a:r>
              <a:rPr sz="1200" spc="-30" dirty="0">
                <a:latin typeface="Times New Roman"/>
                <a:cs typeface="Times New Roman"/>
              </a:rPr>
              <a:t> </a:t>
            </a:r>
            <a:r>
              <a:rPr sz="1200" dirty="0">
                <a:latin typeface="Times New Roman"/>
                <a:cs typeface="Times New Roman"/>
              </a:rPr>
              <a:t>gamma:</a:t>
            </a:r>
            <a:r>
              <a:rPr sz="1200" spc="-40" dirty="0">
                <a:latin typeface="Times New Roman"/>
                <a:cs typeface="Times New Roman"/>
              </a:rPr>
              <a:t> </a:t>
            </a:r>
            <a:r>
              <a:rPr sz="1200" dirty="0">
                <a:latin typeface="Times New Roman"/>
                <a:cs typeface="Times New Roman"/>
              </a:rPr>
              <a:t>se</a:t>
            </a:r>
            <a:r>
              <a:rPr sz="1200" spc="-35" dirty="0">
                <a:latin typeface="Times New Roman"/>
                <a:cs typeface="Times New Roman"/>
              </a:rPr>
              <a:t> </a:t>
            </a:r>
            <a:r>
              <a:rPr sz="1200" dirty="0">
                <a:latin typeface="Times New Roman"/>
                <a:cs typeface="Times New Roman"/>
              </a:rPr>
              <a:t>produce</a:t>
            </a:r>
            <a:r>
              <a:rPr sz="1200" spc="-40" dirty="0">
                <a:latin typeface="Times New Roman"/>
                <a:cs typeface="Times New Roman"/>
              </a:rPr>
              <a:t> </a:t>
            </a:r>
            <a:r>
              <a:rPr sz="1200" dirty="0">
                <a:latin typeface="Times New Roman"/>
                <a:cs typeface="Times New Roman"/>
              </a:rPr>
              <a:t>cuando</a:t>
            </a:r>
            <a:r>
              <a:rPr sz="1200" spc="-30" dirty="0">
                <a:latin typeface="Times New Roman"/>
                <a:cs typeface="Times New Roman"/>
              </a:rPr>
              <a:t> </a:t>
            </a:r>
            <a:r>
              <a:rPr sz="1200" spc="-25" dirty="0">
                <a:latin typeface="Times New Roman"/>
                <a:cs typeface="Times New Roman"/>
              </a:rPr>
              <a:t>un </a:t>
            </a:r>
            <a:r>
              <a:rPr sz="1200" dirty="0">
                <a:latin typeface="Times New Roman"/>
                <a:cs typeface="Times New Roman"/>
              </a:rPr>
              <a:t>objeto</a:t>
            </a:r>
            <a:r>
              <a:rPr sz="1200" spc="-35" dirty="0">
                <a:latin typeface="Times New Roman"/>
                <a:cs typeface="Times New Roman"/>
              </a:rPr>
              <a:t> </a:t>
            </a:r>
            <a:r>
              <a:rPr sz="1200" dirty="0">
                <a:latin typeface="Times New Roman"/>
                <a:cs typeface="Times New Roman"/>
              </a:rPr>
              <a:t>se</a:t>
            </a:r>
            <a:r>
              <a:rPr sz="1200" spc="-35" dirty="0">
                <a:latin typeface="Times New Roman"/>
                <a:cs typeface="Times New Roman"/>
              </a:rPr>
              <a:t> </a:t>
            </a:r>
            <a:r>
              <a:rPr sz="1200" dirty="0">
                <a:latin typeface="Times New Roman"/>
                <a:cs typeface="Times New Roman"/>
              </a:rPr>
              <a:t>somete</a:t>
            </a:r>
            <a:r>
              <a:rPr sz="1200" spc="-40" dirty="0">
                <a:latin typeface="Times New Roman"/>
                <a:cs typeface="Times New Roman"/>
              </a:rPr>
              <a:t> </a:t>
            </a:r>
            <a:r>
              <a:rPr sz="1200" dirty="0">
                <a:latin typeface="Times New Roman"/>
                <a:cs typeface="Times New Roman"/>
              </a:rPr>
              <a:t>a</a:t>
            </a:r>
            <a:r>
              <a:rPr sz="1200" spc="-35" dirty="0">
                <a:latin typeface="Times New Roman"/>
                <a:cs typeface="Times New Roman"/>
              </a:rPr>
              <a:t> </a:t>
            </a:r>
            <a:r>
              <a:rPr sz="1200" dirty="0">
                <a:latin typeface="Times New Roman"/>
                <a:cs typeface="Times New Roman"/>
              </a:rPr>
              <a:t>una</a:t>
            </a:r>
            <a:r>
              <a:rPr sz="1200" spc="-40" dirty="0">
                <a:latin typeface="Times New Roman"/>
                <a:cs typeface="Times New Roman"/>
              </a:rPr>
              <a:t> </a:t>
            </a:r>
            <a:r>
              <a:rPr sz="1200" dirty="0">
                <a:latin typeface="Times New Roman"/>
                <a:cs typeface="Times New Roman"/>
              </a:rPr>
              <a:t>fuerza</a:t>
            </a:r>
            <a:r>
              <a:rPr sz="1200" spc="-35" dirty="0">
                <a:latin typeface="Times New Roman"/>
                <a:cs typeface="Times New Roman"/>
              </a:rPr>
              <a:t> </a:t>
            </a:r>
            <a:r>
              <a:rPr sz="1200" dirty="0">
                <a:latin typeface="Times New Roman"/>
                <a:cs typeface="Times New Roman"/>
              </a:rPr>
              <a:t>que</a:t>
            </a:r>
            <a:r>
              <a:rPr sz="1200" spc="-40" dirty="0">
                <a:latin typeface="Times New Roman"/>
                <a:cs typeface="Times New Roman"/>
              </a:rPr>
              <a:t> </a:t>
            </a:r>
            <a:r>
              <a:rPr sz="1200" dirty="0">
                <a:latin typeface="Times New Roman"/>
                <a:cs typeface="Times New Roman"/>
              </a:rPr>
              <a:t>hace</a:t>
            </a:r>
            <a:r>
              <a:rPr sz="1200" spc="-35" dirty="0">
                <a:latin typeface="Times New Roman"/>
                <a:cs typeface="Times New Roman"/>
              </a:rPr>
              <a:t> </a:t>
            </a:r>
            <a:r>
              <a:rPr sz="1200" dirty="0">
                <a:latin typeface="Times New Roman"/>
                <a:cs typeface="Times New Roman"/>
              </a:rPr>
              <a:t>que</a:t>
            </a:r>
            <a:r>
              <a:rPr sz="1200" spc="-35" dirty="0">
                <a:latin typeface="Times New Roman"/>
                <a:cs typeface="Times New Roman"/>
              </a:rPr>
              <a:t> </a:t>
            </a:r>
            <a:r>
              <a:rPr sz="1200" dirty="0">
                <a:latin typeface="Times New Roman"/>
                <a:cs typeface="Times New Roman"/>
              </a:rPr>
              <a:t>las</a:t>
            </a:r>
            <a:r>
              <a:rPr sz="1200" spc="-40" dirty="0">
                <a:latin typeface="Times New Roman"/>
                <a:cs typeface="Times New Roman"/>
              </a:rPr>
              <a:t> </a:t>
            </a:r>
            <a:r>
              <a:rPr sz="1200" dirty="0">
                <a:latin typeface="Times New Roman"/>
                <a:cs typeface="Times New Roman"/>
              </a:rPr>
              <a:t>capas</a:t>
            </a:r>
            <a:r>
              <a:rPr sz="1200" spc="-35" dirty="0">
                <a:latin typeface="Times New Roman"/>
                <a:cs typeface="Times New Roman"/>
              </a:rPr>
              <a:t> </a:t>
            </a:r>
            <a:r>
              <a:rPr sz="1200" spc="-25" dirty="0">
                <a:latin typeface="Times New Roman"/>
                <a:cs typeface="Times New Roman"/>
              </a:rPr>
              <a:t>del </a:t>
            </a:r>
            <a:r>
              <a:rPr sz="1200" spc="-10" dirty="0">
                <a:latin typeface="Times New Roman"/>
                <a:cs typeface="Times New Roman"/>
              </a:rPr>
              <a:t>material</a:t>
            </a:r>
            <a:r>
              <a:rPr sz="1200" spc="-35" dirty="0">
                <a:latin typeface="Times New Roman"/>
                <a:cs typeface="Times New Roman"/>
              </a:rPr>
              <a:t> </a:t>
            </a:r>
            <a:r>
              <a:rPr sz="1200" dirty="0">
                <a:latin typeface="Times New Roman"/>
                <a:cs typeface="Times New Roman"/>
              </a:rPr>
              <a:t>se</a:t>
            </a:r>
            <a:r>
              <a:rPr sz="1200" spc="-30" dirty="0">
                <a:latin typeface="Times New Roman"/>
                <a:cs typeface="Times New Roman"/>
              </a:rPr>
              <a:t> </a:t>
            </a:r>
            <a:r>
              <a:rPr sz="1200" dirty="0">
                <a:latin typeface="Times New Roman"/>
                <a:cs typeface="Times New Roman"/>
              </a:rPr>
              <a:t>deslicen</a:t>
            </a:r>
            <a:r>
              <a:rPr sz="1200" spc="-25" dirty="0">
                <a:latin typeface="Times New Roman"/>
                <a:cs typeface="Times New Roman"/>
              </a:rPr>
              <a:t> </a:t>
            </a:r>
            <a:r>
              <a:rPr sz="1200" dirty="0">
                <a:latin typeface="Times New Roman"/>
                <a:cs typeface="Times New Roman"/>
              </a:rPr>
              <a:t>unas</a:t>
            </a:r>
            <a:r>
              <a:rPr sz="1200" spc="-35" dirty="0">
                <a:latin typeface="Times New Roman"/>
                <a:cs typeface="Times New Roman"/>
              </a:rPr>
              <a:t> </a:t>
            </a:r>
            <a:r>
              <a:rPr sz="1200" dirty="0">
                <a:latin typeface="Times New Roman"/>
                <a:cs typeface="Times New Roman"/>
              </a:rPr>
              <a:t>sobre</a:t>
            </a:r>
            <a:r>
              <a:rPr sz="1200" spc="-30" dirty="0">
                <a:latin typeface="Times New Roman"/>
                <a:cs typeface="Times New Roman"/>
              </a:rPr>
              <a:t> </a:t>
            </a:r>
            <a:r>
              <a:rPr sz="1200" spc="-10" dirty="0">
                <a:latin typeface="Times New Roman"/>
                <a:cs typeface="Times New Roman"/>
              </a:rPr>
              <a:t>otras.</a:t>
            </a:r>
            <a:endParaRPr sz="1200">
              <a:latin typeface="Times New Roman"/>
              <a:cs typeface="Times New Roman"/>
            </a:endParaRPr>
          </a:p>
          <a:p>
            <a:pPr>
              <a:lnSpc>
                <a:spcPct val="100000"/>
              </a:lnSpc>
              <a:spcBef>
                <a:spcPts val="60"/>
              </a:spcBef>
            </a:pPr>
            <a:endParaRPr sz="1200">
              <a:latin typeface="Times New Roman"/>
              <a:cs typeface="Times New Roman"/>
            </a:endParaRPr>
          </a:p>
          <a:p>
            <a:pPr marL="85725" marR="154305">
              <a:lnSpc>
                <a:spcPct val="100000"/>
              </a:lnSpc>
            </a:pPr>
            <a:r>
              <a:rPr sz="1200" dirty="0">
                <a:latin typeface="Times New Roman"/>
                <a:cs typeface="Times New Roman"/>
              </a:rPr>
              <a:t>Lo</a:t>
            </a:r>
            <a:r>
              <a:rPr sz="1200" spc="-10" dirty="0">
                <a:latin typeface="Times New Roman"/>
                <a:cs typeface="Times New Roman"/>
              </a:rPr>
              <a:t> </a:t>
            </a:r>
            <a:r>
              <a:rPr sz="1200" dirty="0">
                <a:latin typeface="Times New Roman"/>
                <a:cs typeface="Times New Roman"/>
              </a:rPr>
              <a:t>que</a:t>
            </a:r>
            <a:r>
              <a:rPr sz="1200" spc="-15" dirty="0">
                <a:latin typeface="Times New Roman"/>
                <a:cs typeface="Times New Roman"/>
              </a:rPr>
              <a:t> </a:t>
            </a:r>
            <a:r>
              <a:rPr sz="1200" dirty="0">
                <a:latin typeface="Times New Roman"/>
                <a:cs typeface="Times New Roman"/>
              </a:rPr>
              <a:t>también</a:t>
            </a:r>
            <a:r>
              <a:rPr sz="1200" spc="-10" dirty="0">
                <a:latin typeface="Times New Roman"/>
                <a:cs typeface="Times New Roman"/>
              </a:rPr>
              <a:t> producirá tensiones</a:t>
            </a:r>
            <a:r>
              <a:rPr sz="1200" spc="-15" dirty="0">
                <a:latin typeface="Times New Roman"/>
                <a:cs typeface="Times New Roman"/>
              </a:rPr>
              <a:t> </a:t>
            </a:r>
            <a:r>
              <a:rPr sz="1200" spc="-10" dirty="0">
                <a:latin typeface="Times New Roman"/>
                <a:cs typeface="Times New Roman"/>
              </a:rPr>
              <a:t>tangenciales:</a:t>
            </a:r>
            <a:r>
              <a:rPr sz="1200" spc="-15" dirty="0">
                <a:latin typeface="Times New Roman"/>
                <a:cs typeface="Times New Roman"/>
              </a:rPr>
              <a:t> </a:t>
            </a:r>
            <a:r>
              <a:rPr sz="1200" spc="-10" dirty="0">
                <a:latin typeface="Times New Roman"/>
                <a:cs typeface="Times New Roman"/>
              </a:rPr>
              <a:t>esfuerzos </a:t>
            </a:r>
            <a:r>
              <a:rPr sz="1200" spc="-25" dirty="0">
                <a:latin typeface="Times New Roman"/>
                <a:cs typeface="Times New Roman"/>
              </a:rPr>
              <a:t>que </a:t>
            </a:r>
            <a:r>
              <a:rPr sz="1200" dirty="0">
                <a:latin typeface="Times New Roman"/>
                <a:cs typeface="Times New Roman"/>
              </a:rPr>
              <a:t>tienden</a:t>
            </a:r>
            <a:r>
              <a:rPr sz="1200" spc="-40" dirty="0">
                <a:latin typeface="Times New Roman"/>
                <a:cs typeface="Times New Roman"/>
              </a:rPr>
              <a:t> </a:t>
            </a:r>
            <a:r>
              <a:rPr sz="1200" dirty="0">
                <a:latin typeface="Times New Roman"/>
                <a:cs typeface="Times New Roman"/>
              </a:rPr>
              <a:t>a</a:t>
            </a:r>
            <a:r>
              <a:rPr sz="1200" spc="-30" dirty="0">
                <a:latin typeface="Times New Roman"/>
                <a:cs typeface="Times New Roman"/>
              </a:rPr>
              <a:t> </a:t>
            </a:r>
            <a:r>
              <a:rPr sz="1200" dirty="0">
                <a:latin typeface="Times New Roman"/>
                <a:cs typeface="Times New Roman"/>
              </a:rPr>
              <a:t>evitar</a:t>
            </a:r>
            <a:r>
              <a:rPr sz="1200" spc="-30" dirty="0">
                <a:latin typeface="Times New Roman"/>
                <a:cs typeface="Times New Roman"/>
              </a:rPr>
              <a:t> </a:t>
            </a:r>
            <a:r>
              <a:rPr sz="1200" dirty="0">
                <a:latin typeface="Times New Roman"/>
                <a:cs typeface="Times New Roman"/>
              </a:rPr>
              <a:t>la</a:t>
            </a:r>
            <a:r>
              <a:rPr sz="1200" spc="-30" dirty="0">
                <a:latin typeface="Times New Roman"/>
                <a:cs typeface="Times New Roman"/>
              </a:rPr>
              <a:t> </a:t>
            </a:r>
            <a:r>
              <a:rPr sz="1200" dirty="0">
                <a:latin typeface="Times New Roman"/>
                <a:cs typeface="Times New Roman"/>
              </a:rPr>
              <a:t>separación</a:t>
            </a:r>
            <a:r>
              <a:rPr sz="1200" spc="-30" dirty="0">
                <a:latin typeface="Times New Roman"/>
                <a:cs typeface="Times New Roman"/>
              </a:rPr>
              <a:t> </a:t>
            </a:r>
            <a:r>
              <a:rPr sz="1200" dirty="0">
                <a:latin typeface="Times New Roman"/>
                <a:cs typeface="Times New Roman"/>
              </a:rPr>
              <a:t>de</a:t>
            </a:r>
            <a:r>
              <a:rPr sz="1200" spc="-30" dirty="0">
                <a:latin typeface="Times New Roman"/>
                <a:cs typeface="Times New Roman"/>
              </a:rPr>
              <a:t> </a:t>
            </a:r>
            <a:r>
              <a:rPr sz="1200" dirty="0">
                <a:latin typeface="Times New Roman"/>
                <a:cs typeface="Times New Roman"/>
              </a:rPr>
              <a:t>las</a:t>
            </a:r>
            <a:r>
              <a:rPr sz="1200" spc="-35" dirty="0">
                <a:latin typeface="Times New Roman"/>
                <a:cs typeface="Times New Roman"/>
              </a:rPr>
              <a:t> </a:t>
            </a:r>
            <a:r>
              <a:rPr sz="1200" dirty="0">
                <a:latin typeface="Times New Roman"/>
                <a:cs typeface="Times New Roman"/>
              </a:rPr>
              <a:t>dos</a:t>
            </a:r>
            <a:r>
              <a:rPr sz="1200" spc="-30" dirty="0">
                <a:latin typeface="Times New Roman"/>
                <a:cs typeface="Times New Roman"/>
              </a:rPr>
              <a:t> </a:t>
            </a:r>
            <a:r>
              <a:rPr sz="1200" dirty="0">
                <a:latin typeface="Times New Roman"/>
                <a:cs typeface="Times New Roman"/>
              </a:rPr>
              <a:t>partes</a:t>
            </a:r>
            <a:r>
              <a:rPr sz="1200" spc="-35" dirty="0">
                <a:latin typeface="Times New Roman"/>
                <a:cs typeface="Times New Roman"/>
              </a:rPr>
              <a:t> </a:t>
            </a:r>
            <a:r>
              <a:rPr sz="1200" dirty="0">
                <a:latin typeface="Times New Roman"/>
                <a:cs typeface="Times New Roman"/>
              </a:rPr>
              <a:t>del</a:t>
            </a:r>
            <a:r>
              <a:rPr sz="1200" spc="-30" dirty="0">
                <a:latin typeface="Times New Roman"/>
                <a:cs typeface="Times New Roman"/>
              </a:rPr>
              <a:t> </a:t>
            </a:r>
            <a:r>
              <a:rPr sz="1200" dirty="0">
                <a:latin typeface="Times New Roman"/>
                <a:cs typeface="Times New Roman"/>
              </a:rPr>
              <a:t>sólido</a:t>
            </a:r>
            <a:r>
              <a:rPr sz="1200" spc="-25" dirty="0">
                <a:latin typeface="Times New Roman"/>
                <a:cs typeface="Times New Roman"/>
              </a:rPr>
              <a:t> en </a:t>
            </a:r>
            <a:r>
              <a:rPr sz="1200" dirty="0">
                <a:latin typeface="Times New Roman"/>
                <a:cs typeface="Times New Roman"/>
              </a:rPr>
              <a:t>dirección</a:t>
            </a:r>
            <a:r>
              <a:rPr sz="1200" spc="-25" dirty="0">
                <a:latin typeface="Times New Roman"/>
                <a:cs typeface="Times New Roman"/>
              </a:rPr>
              <a:t> </a:t>
            </a:r>
            <a:r>
              <a:rPr sz="1200" spc="-10" dirty="0">
                <a:latin typeface="Times New Roman"/>
                <a:cs typeface="Times New Roman"/>
              </a:rPr>
              <a:t>tangente</a:t>
            </a:r>
            <a:r>
              <a:rPr sz="1200" spc="-25" dirty="0">
                <a:latin typeface="Times New Roman"/>
                <a:cs typeface="Times New Roman"/>
              </a:rPr>
              <a:t> </a:t>
            </a:r>
            <a:r>
              <a:rPr sz="1200" dirty="0">
                <a:latin typeface="Times New Roman"/>
                <a:cs typeface="Times New Roman"/>
              </a:rPr>
              <a:t>al</a:t>
            </a:r>
            <a:r>
              <a:rPr sz="1200" spc="-25" dirty="0">
                <a:latin typeface="Times New Roman"/>
                <a:cs typeface="Times New Roman"/>
              </a:rPr>
              <a:t> </a:t>
            </a:r>
            <a:r>
              <a:rPr sz="1200" spc="-10" dirty="0">
                <a:latin typeface="Times New Roman"/>
                <a:cs typeface="Times New Roman"/>
              </a:rPr>
              <a:t>plano.</a:t>
            </a:r>
            <a:endParaRPr sz="1200">
              <a:latin typeface="Times New Roman"/>
              <a:cs typeface="Times New Roman"/>
            </a:endParaRPr>
          </a:p>
        </p:txBody>
      </p:sp>
      <p:sp>
        <p:nvSpPr>
          <p:cNvPr id="9" name="object 9"/>
          <p:cNvSpPr txBox="1"/>
          <p:nvPr/>
        </p:nvSpPr>
        <p:spPr>
          <a:xfrm>
            <a:off x="2981275" y="2338188"/>
            <a:ext cx="2418080"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Arial MT"/>
                <a:cs typeface="Arial MT"/>
              </a:rPr>
              <a:t>DEFORMACIÓN</a:t>
            </a:r>
            <a:r>
              <a:rPr sz="1400" spc="-55" dirty="0">
                <a:latin typeface="Arial MT"/>
                <a:cs typeface="Arial MT"/>
              </a:rPr>
              <a:t> </a:t>
            </a:r>
            <a:r>
              <a:rPr sz="1400" spc="-10" dirty="0">
                <a:latin typeface="Arial MT"/>
                <a:cs typeface="Arial MT"/>
              </a:rPr>
              <a:t>CORTANTE:</a:t>
            </a:r>
            <a:endParaRPr sz="1400">
              <a:latin typeface="Arial MT"/>
              <a:cs typeface="Arial MT"/>
            </a:endParaRPr>
          </a:p>
        </p:txBody>
      </p:sp>
      <p:sp>
        <p:nvSpPr>
          <p:cNvPr id="10" name="object 10"/>
          <p:cNvSpPr txBox="1"/>
          <p:nvPr/>
        </p:nvSpPr>
        <p:spPr>
          <a:xfrm>
            <a:off x="209949" y="2778599"/>
            <a:ext cx="4923790" cy="739140"/>
          </a:xfrm>
          <a:prstGeom prst="rect">
            <a:avLst/>
          </a:prstGeom>
          <a:ln w="19049">
            <a:solidFill>
              <a:srgbClr val="000000"/>
            </a:solidFill>
          </a:ln>
        </p:spPr>
        <p:txBody>
          <a:bodyPr vert="horz" wrap="square" lIns="0" tIns="79375" rIns="0" bIns="0" rtlCol="0">
            <a:spAutoFit/>
          </a:bodyPr>
          <a:lstStyle/>
          <a:p>
            <a:pPr marL="85725" marR="120650">
              <a:lnSpc>
                <a:spcPct val="100000"/>
              </a:lnSpc>
              <a:spcBef>
                <a:spcPts val="625"/>
              </a:spcBef>
            </a:pPr>
            <a:r>
              <a:rPr sz="1200" dirty="0">
                <a:latin typeface="Times New Roman"/>
                <a:cs typeface="Times New Roman"/>
              </a:rPr>
              <a:t>Para</a:t>
            </a:r>
            <a:r>
              <a:rPr sz="1200" spc="-35" dirty="0">
                <a:latin typeface="Times New Roman"/>
                <a:cs typeface="Times New Roman"/>
              </a:rPr>
              <a:t> </a:t>
            </a:r>
            <a:r>
              <a:rPr sz="1200" spc="-10" dirty="0">
                <a:latin typeface="Times New Roman"/>
                <a:cs typeface="Times New Roman"/>
              </a:rPr>
              <a:t>calcularla</a:t>
            </a:r>
            <a:r>
              <a:rPr sz="1200" spc="-30" dirty="0">
                <a:latin typeface="Times New Roman"/>
                <a:cs typeface="Times New Roman"/>
              </a:rPr>
              <a:t> </a:t>
            </a:r>
            <a:r>
              <a:rPr sz="1200" dirty="0">
                <a:latin typeface="Times New Roman"/>
                <a:cs typeface="Times New Roman"/>
              </a:rPr>
              <a:t>nos</a:t>
            </a:r>
            <a:r>
              <a:rPr sz="1200" spc="-35" dirty="0">
                <a:latin typeface="Times New Roman"/>
                <a:cs typeface="Times New Roman"/>
              </a:rPr>
              <a:t> </a:t>
            </a:r>
            <a:r>
              <a:rPr sz="1200" dirty="0">
                <a:latin typeface="Times New Roman"/>
                <a:cs typeface="Times New Roman"/>
              </a:rPr>
              <a:t>fijamos</a:t>
            </a:r>
            <a:r>
              <a:rPr sz="1200" spc="-30" dirty="0">
                <a:latin typeface="Times New Roman"/>
                <a:cs typeface="Times New Roman"/>
              </a:rPr>
              <a:t> </a:t>
            </a:r>
            <a:r>
              <a:rPr sz="1200" dirty="0">
                <a:latin typeface="Times New Roman"/>
                <a:cs typeface="Times New Roman"/>
              </a:rPr>
              <a:t>de</a:t>
            </a:r>
            <a:r>
              <a:rPr sz="1200" spc="-35" dirty="0">
                <a:latin typeface="Times New Roman"/>
                <a:cs typeface="Times New Roman"/>
              </a:rPr>
              <a:t> </a:t>
            </a:r>
            <a:r>
              <a:rPr sz="1200" dirty="0">
                <a:latin typeface="Times New Roman"/>
                <a:cs typeface="Times New Roman"/>
              </a:rPr>
              <a:t>nuevo</a:t>
            </a:r>
            <a:r>
              <a:rPr sz="1200" spc="-25" dirty="0">
                <a:latin typeface="Times New Roman"/>
                <a:cs typeface="Times New Roman"/>
              </a:rPr>
              <a:t> </a:t>
            </a:r>
            <a:r>
              <a:rPr sz="1200" dirty="0">
                <a:latin typeface="Times New Roman"/>
                <a:cs typeface="Times New Roman"/>
              </a:rPr>
              <a:t>en</a:t>
            </a:r>
            <a:r>
              <a:rPr sz="1200" spc="-30" dirty="0">
                <a:latin typeface="Times New Roman"/>
                <a:cs typeface="Times New Roman"/>
              </a:rPr>
              <a:t> </a:t>
            </a:r>
            <a:r>
              <a:rPr sz="1200" dirty="0">
                <a:latin typeface="Times New Roman"/>
                <a:cs typeface="Times New Roman"/>
              </a:rPr>
              <a:t>toda</a:t>
            </a:r>
            <a:r>
              <a:rPr sz="1200" spc="-30" dirty="0">
                <a:latin typeface="Times New Roman"/>
                <a:cs typeface="Times New Roman"/>
              </a:rPr>
              <a:t> </a:t>
            </a:r>
            <a:r>
              <a:rPr sz="1200" dirty="0">
                <a:latin typeface="Times New Roman"/>
                <a:cs typeface="Times New Roman"/>
              </a:rPr>
              <a:t>la</a:t>
            </a:r>
            <a:r>
              <a:rPr sz="1200" spc="-35" dirty="0">
                <a:latin typeface="Times New Roman"/>
                <a:cs typeface="Times New Roman"/>
              </a:rPr>
              <a:t> </a:t>
            </a:r>
            <a:r>
              <a:rPr sz="1200" dirty="0">
                <a:latin typeface="Times New Roman"/>
                <a:cs typeface="Times New Roman"/>
              </a:rPr>
              <a:t>barra</a:t>
            </a:r>
            <a:r>
              <a:rPr sz="1200" spc="-30" dirty="0">
                <a:latin typeface="Times New Roman"/>
                <a:cs typeface="Times New Roman"/>
              </a:rPr>
              <a:t> </a:t>
            </a:r>
            <a:r>
              <a:rPr sz="1200" dirty="0">
                <a:latin typeface="Times New Roman"/>
                <a:cs typeface="Times New Roman"/>
              </a:rPr>
              <a:t>y</a:t>
            </a:r>
            <a:r>
              <a:rPr sz="1200" spc="-30" dirty="0">
                <a:latin typeface="Times New Roman"/>
                <a:cs typeface="Times New Roman"/>
              </a:rPr>
              <a:t> </a:t>
            </a:r>
            <a:r>
              <a:rPr sz="1200" dirty="0">
                <a:latin typeface="Times New Roman"/>
                <a:cs typeface="Times New Roman"/>
              </a:rPr>
              <a:t>nos</a:t>
            </a:r>
            <a:r>
              <a:rPr sz="1200" spc="-30" dirty="0">
                <a:latin typeface="Times New Roman"/>
                <a:cs typeface="Times New Roman"/>
              </a:rPr>
              <a:t> </a:t>
            </a:r>
            <a:r>
              <a:rPr sz="1200" dirty="0">
                <a:latin typeface="Times New Roman"/>
                <a:cs typeface="Times New Roman"/>
              </a:rPr>
              <a:t>damos</a:t>
            </a:r>
            <a:r>
              <a:rPr sz="1200" spc="-35" dirty="0">
                <a:latin typeface="Times New Roman"/>
                <a:cs typeface="Times New Roman"/>
              </a:rPr>
              <a:t> </a:t>
            </a:r>
            <a:r>
              <a:rPr sz="1200" dirty="0">
                <a:latin typeface="Times New Roman"/>
                <a:cs typeface="Times New Roman"/>
              </a:rPr>
              <a:t>cuenta</a:t>
            </a:r>
            <a:r>
              <a:rPr sz="1200" spc="-30" dirty="0">
                <a:latin typeface="Times New Roman"/>
                <a:cs typeface="Times New Roman"/>
              </a:rPr>
              <a:t> </a:t>
            </a:r>
            <a:r>
              <a:rPr sz="1200" spc="-25" dirty="0">
                <a:latin typeface="Times New Roman"/>
                <a:cs typeface="Times New Roman"/>
              </a:rPr>
              <a:t>que </a:t>
            </a:r>
            <a:r>
              <a:rPr sz="1200" dirty="0">
                <a:latin typeface="Times New Roman"/>
                <a:cs typeface="Times New Roman"/>
              </a:rPr>
              <a:t>gamma</a:t>
            </a:r>
            <a:r>
              <a:rPr sz="1200" spc="-25" dirty="0">
                <a:latin typeface="Times New Roman"/>
                <a:cs typeface="Times New Roman"/>
              </a:rPr>
              <a:t> </a:t>
            </a:r>
            <a:r>
              <a:rPr sz="1200" spc="-10" dirty="0">
                <a:latin typeface="Times New Roman"/>
                <a:cs typeface="Times New Roman"/>
              </a:rPr>
              <a:t>coincide</a:t>
            </a:r>
            <a:r>
              <a:rPr sz="1200" spc="-25" dirty="0">
                <a:latin typeface="Times New Roman"/>
                <a:cs typeface="Times New Roman"/>
              </a:rPr>
              <a:t> </a:t>
            </a:r>
            <a:r>
              <a:rPr sz="1200" dirty="0">
                <a:latin typeface="Times New Roman"/>
                <a:cs typeface="Times New Roman"/>
              </a:rPr>
              <a:t>con</a:t>
            </a:r>
            <a:r>
              <a:rPr sz="1200" spc="-15" dirty="0">
                <a:latin typeface="Times New Roman"/>
                <a:cs typeface="Times New Roman"/>
              </a:rPr>
              <a:t> </a:t>
            </a:r>
            <a:r>
              <a:rPr sz="1200" dirty="0">
                <a:latin typeface="Times New Roman"/>
                <a:cs typeface="Times New Roman"/>
              </a:rPr>
              <a:t>el</a:t>
            </a:r>
            <a:r>
              <a:rPr sz="1200" spc="-25" dirty="0">
                <a:latin typeface="Times New Roman"/>
                <a:cs typeface="Times New Roman"/>
              </a:rPr>
              <a:t> </a:t>
            </a:r>
            <a:r>
              <a:rPr sz="1200" dirty="0">
                <a:latin typeface="Times New Roman"/>
                <a:cs typeface="Times New Roman"/>
              </a:rPr>
              <a:t>ángulo</a:t>
            </a:r>
            <a:r>
              <a:rPr sz="1200" spc="-15" dirty="0">
                <a:latin typeface="Times New Roman"/>
                <a:cs typeface="Times New Roman"/>
              </a:rPr>
              <a:t> </a:t>
            </a:r>
            <a:r>
              <a:rPr sz="1200" dirty="0">
                <a:latin typeface="Times New Roman"/>
                <a:cs typeface="Times New Roman"/>
              </a:rPr>
              <a:t>Q</a:t>
            </a:r>
            <a:r>
              <a:rPr sz="1200" spc="-25" dirty="0">
                <a:latin typeface="Times New Roman"/>
                <a:cs typeface="Times New Roman"/>
              </a:rPr>
              <a:t> </a:t>
            </a:r>
            <a:r>
              <a:rPr sz="1200" dirty="0">
                <a:latin typeface="Times New Roman"/>
                <a:cs typeface="Times New Roman"/>
              </a:rPr>
              <a:t>y</a:t>
            </a:r>
            <a:r>
              <a:rPr sz="1200" spc="-15" dirty="0">
                <a:latin typeface="Times New Roman"/>
                <a:cs typeface="Times New Roman"/>
              </a:rPr>
              <a:t> </a:t>
            </a:r>
            <a:r>
              <a:rPr sz="1200" spc="-25" dirty="0">
                <a:latin typeface="Times New Roman"/>
                <a:cs typeface="Times New Roman"/>
              </a:rPr>
              <a:t>Q`.</a:t>
            </a:r>
            <a:endParaRPr sz="1200">
              <a:latin typeface="Times New Roman"/>
              <a:cs typeface="Times New Roman"/>
            </a:endParaRPr>
          </a:p>
          <a:p>
            <a:pPr marL="85725">
              <a:lnSpc>
                <a:spcPct val="100000"/>
              </a:lnSpc>
            </a:pPr>
            <a:r>
              <a:rPr sz="1200" dirty="0">
                <a:latin typeface="Times New Roman"/>
                <a:cs typeface="Times New Roman"/>
              </a:rPr>
              <a:t>Por </a:t>
            </a:r>
            <a:r>
              <a:rPr sz="1200" spc="-10" dirty="0">
                <a:latin typeface="Times New Roman"/>
                <a:cs typeface="Times New Roman"/>
              </a:rPr>
              <a:t>trigonometría</a:t>
            </a:r>
            <a:r>
              <a:rPr sz="1200" spc="-5" dirty="0">
                <a:latin typeface="Times New Roman"/>
                <a:cs typeface="Times New Roman"/>
              </a:rPr>
              <a:t> </a:t>
            </a:r>
            <a:r>
              <a:rPr sz="1200" spc="-10" dirty="0">
                <a:latin typeface="Times New Roman"/>
                <a:cs typeface="Times New Roman"/>
              </a:rPr>
              <a:t>deducimos:</a:t>
            </a:r>
            <a:endParaRPr sz="1200">
              <a:latin typeface="Times New Roman"/>
              <a:cs typeface="Times New Roman"/>
            </a:endParaRPr>
          </a:p>
        </p:txBody>
      </p:sp>
      <p:grpSp>
        <p:nvGrpSpPr>
          <p:cNvPr id="11" name="object 11"/>
          <p:cNvGrpSpPr/>
          <p:nvPr/>
        </p:nvGrpSpPr>
        <p:grpSpPr>
          <a:xfrm>
            <a:off x="523475" y="3776300"/>
            <a:ext cx="2125345" cy="821055"/>
            <a:chOff x="523475" y="3776300"/>
            <a:chExt cx="2125345" cy="821055"/>
          </a:xfrm>
        </p:grpSpPr>
        <p:pic>
          <p:nvPicPr>
            <p:cNvPr id="12" name="object 12"/>
            <p:cNvPicPr/>
            <p:nvPr/>
          </p:nvPicPr>
          <p:blipFill>
            <a:blip r:embed="rId4" cstate="print"/>
            <a:stretch>
              <a:fillRect/>
            </a:stretch>
          </p:blipFill>
          <p:spPr>
            <a:xfrm>
              <a:off x="542525" y="3795350"/>
              <a:ext cx="2086999" cy="782619"/>
            </a:xfrm>
            <a:prstGeom prst="rect">
              <a:avLst/>
            </a:prstGeom>
          </p:spPr>
        </p:pic>
        <p:sp>
          <p:nvSpPr>
            <p:cNvPr id="13" name="object 13"/>
            <p:cNvSpPr/>
            <p:nvPr/>
          </p:nvSpPr>
          <p:spPr>
            <a:xfrm>
              <a:off x="533000" y="3785825"/>
              <a:ext cx="2106295" cy="802005"/>
            </a:xfrm>
            <a:custGeom>
              <a:avLst/>
              <a:gdLst/>
              <a:ahLst/>
              <a:cxnLst/>
              <a:rect l="l" t="t" r="r" b="b"/>
              <a:pathLst>
                <a:path w="2106295" h="802004">
                  <a:moveTo>
                    <a:pt x="0" y="0"/>
                  </a:moveTo>
                  <a:lnTo>
                    <a:pt x="2106049" y="0"/>
                  </a:lnTo>
                  <a:lnTo>
                    <a:pt x="2106049" y="801669"/>
                  </a:lnTo>
                  <a:lnTo>
                    <a:pt x="0" y="801669"/>
                  </a:lnTo>
                  <a:lnTo>
                    <a:pt x="0" y="0"/>
                  </a:lnTo>
                  <a:close/>
                </a:path>
              </a:pathLst>
            </a:custGeom>
            <a:ln w="19049">
              <a:solidFill>
                <a:srgbClr val="595959"/>
              </a:solidFill>
            </a:ln>
          </p:spPr>
          <p:txBody>
            <a:bodyPr wrap="square" lIns="0" tIns="0" rIns="0" bIns="0" rtlCol="0"/>
            <a:lstStyle/>
            <a:p>
              <a:endParaRPr/>
            </a:p>
          </p:txBody>
        </p:sp>
      </p:grpSp>
      <p:sp>
        <p:nvSpPr>
          <p:cNvPr id="14" name="object 14"/>
          <p:cNvSpPr txBox="1"/>
          <p:nvPr/>
        </p:nvSpPr>
        <p:spPr>
          <a:xfrm>
            <a:off x="5908249" y="2778599"/>
            <a:ext cx="2886075" cy="1293495"/>
          </a:xfrm>
          <a:prstGeom prst="rect">
            <a:avLst/>
          </a:prstGeom>
          <a:ln w="19049">
            <a:solidFill>
              <a:srgbClr val="000000"/>
            </a:solidFill>
          </a:ln>
        </p:spPr>
        <p:txBody>
          <a:bodyPr vert="horz" wrap="square" lIns="0" tIns="79375" rIns="0" bIns="0" rtlCol="0">
            <a:spAutoFit/>
          </a:bodyPr>
          <a:lstStyle/>
          <a:p>
            <a:pPr marL="85725" marR="85090">
              <a:lnSpc>
                <a:spcPct val="100000"/>
              </a:lnSpc>
              <a:spcBef>
                <a:spcPts val="625"/>
              </a:spcBef>
            </a:pPr>
            <a:r>
              <a:rPr sz="1200" dirty="0">
                <a:latin typeface="Times New Roman"/>
                <a:cs typeface="Times New Roman"/>
              </a:rPr>
              <a:t>Puntualizar</a:t>
            </a:r>
            <a:r>
              <a:rPr sz="1200" spc="-25" dirty="0">
                <a:latin typeface="Times New Roman"/>
                <a:cs typeface="Times New Roman"/>
              </a:rPr>
              <a:t> </a:t>
            </a:r>
            <a:r>
              <a:rPr sz="1200" dirty="0">
                <a:latin typeface="Times New Roman"/>
                <a:cs typeface="Times New Roman"/>
              </a:rPr>
              <a:t>que</a:t>
            </a:r>
            <a:r>
              <a:rPr sz="1200" spc="-30" dirty="0">
                <a:latin typeface="Times New Roman"/>
                <a:cs typeface="Times New Roman"/>
              </a:rPr>
              <a:t> </a:t>
            </a:r>
            <a:r>
              <a:rPr sz="1200" dirty="0">
                <a:latin typeface="Times New Roman"/>
                <a:cs typeface="Times New Roman"/>
              </a:rPr>
              <a:t>lo</a:t>
            </a:r>
            <a:r>
              <a:rPr sz="1200" spc="-20" dirty="0">
                <a:latin typeface="Times New Roman"/>
                <a:cs typeface="Times New Roman"/>
              </a:rPr>
              <a:t> </a:t>
            </a:r>
            <a:r>
              <a:rPr sz="1200" dirty="0">
                <a:latin typeface="Times New Roman"/>
                <a:cs typeface="Times New Roman"/>
              </a:rPr>
              <a:t>que</a:t>
            </a:r>
            <a:r>
              <a:rPr sz="1200" spc="-30" dirty="0">
                <a:latin typeface="Times New Roman"/>
                <a:cs typeface="Times New Roman"/>
              </a:rPr>
              <a:t> </a:t>
            </a:r>
            <a:r>
              <a:rPr sz="1200" spc="-10" dirty="0">
                <a:latin typeface="Times New Roman"/>
                <a:cs typeface="Times New Roman"/>
              </a:rPr>
              <a:t>acabamos</a:t>
            </a:r>
            <a:r>
              <a:rPr sz="1200" spc="-25" dirty="0">
                <a:latin typeface="Times New Roman"/>
                <a:cs typeface="Times New Roman"/>
              </a:rPr>
              <a:t> </a:t>
            </a:r>
            <a:r>
              <a:rPr sz="1200" dirty="0">
                <a:latin typeface="Times New Roman"/>
                <a:cs typeface="Times New Roman"/>
              </a:rPr>
              <a:t>de</a:t>
            </a:r>
            <a:r>
              <a:rPr sz="1200" spc="-30" dirty="0">
                <a:latin typeface="Times New Roman"/>
                <a:cs typeface="Times New Roman"/>
              </a:rPr>
              <a:t> </a:t>
            </a:r>
            <a:r>
              <a:rPr sz="1200" spc="-10" dirty="0">
                <a:latin typeface="Times New Roman"/>
                <a:cs typeface="Times New Roman"/>
              </a:rPr>
              <a:t>calcular </a:t>
            </a:r>
            <a:r>
              <a:rPr sz="1200" dirty="0">
                <a:latin typeface="Times New Roman"/>
                <a:cs typeface="Times New Roman"/>
              </a:rPr>
              <a:t>es</a:t>
            </a:r>
            <a:r>
              <a:rPr sz="1200" spc="-35" dirty="0">
                <a:latin typeface="Times New Roman"/>
                <a:cs typeface="Times New Roman"/>
              </a:rPr>
              <a:t> </a:t>
            </a:r>
            <a:r>
              <a:rPr sz="1200" dirty="0">
                <a:latin typeface="Times New Roman"/>
                <a:cs typeface="Times New Roman"/>
              </a:rPr>
              <a:t>la</a:t>
            </a:r>
            <a:r>
              <a:rPr sz="1200" spc="-30" dirty="0">
                <a:latin typeface="Times New Roman"/>
                <a:cs typeface="Times New Roman"/>
              </a:rPr>
              <a:t> </a:t>
            </a:r>
            <a:r>
              <a:rPr sz="1200" dirty="0">
                <a:latin typeface="Times New Roman"/>
                <a:cs typeface="Times New Roman"/>
              </a:rPr>
              <a:t>deformación</a:t>
            </a:r>
            <a:r>
              <a:rPr sz="1200" spc="-25" dirty="0">
                <a:latin typeface="Times New Roman"/>
                <a:cs typeface="Times New Roman"/>
              </a:rPr>
              <a:t> </a:t>
            </a:r>
            <a:r>
              <a:rPr sz="1200" spc="-10" dirty="0">
                <a:latin typeface="Times New Roman"/>
                <a:cs typeface="Times New Roman"/>
              </a:rPr>
              <a:t>cortante</a:t>
            </a:r>
            <a:r>
              <a:rPr sz="1200" spc="-30" dirty="0">
                <a:latin typeface="Times New Roman"/>
                <a:cs typeface="Times New Roman"/>
              </a:rPr>
              <a:t> </a:t>
            </a:r>
            <a:r>
              <a:rPr sz="1200" dirty="0">
                <a:latin typeface="Times New Roman"/>
                <a:cs typeface="Times New Roman"/>
              </a:rPr>
              <a:t>máxima.</a:t>
            </a:r>
            <a:r>
              <a:rPr sz="1200" spc="-25" dirty="0">
                <a:latin typeface="Times New Roman"/>
                <a:cs typeface="Times New Roman"/>
              </a:rPr>
              <a:t> </a:t>
            </a:r>
            <a:r>
              <a:rPr sz="1200" dirty="0">
                <a:latin typeface="Times New Roman"/>
                <a:cs typeface="Times New Roman"/>
              </a:rPr>
              <a:t>La</a:t>
            </a:r>
            <a:r>
              <a:rPr sz="1200" spc="-30" dirty="0">
                <a:latin typeface="Times New Roman"/>
                <a:cs typeface="Times New Roman"/>
              </a:rPr>
              <a:t> </a:t>
            </a:r>
            <a:r>
              <a:rPr sz="1200" spc="-25" dirty="0">
                <a:latin typeface="Times New Roman"/>
                <a:cs typeface="Times New Roman"/>
              </a:rPr>
              <a:t>que </a:t>
            </a:r>
            <a:r>
              <a:rPr sz="1200" dirty="0">
                <a:latin typeface="Times New Roman"/>
                <a:cs typeface="Times New Roman"/>
              </a:rPr>
              <a:t>ocurre</a:t>
            </a:r>
            <a:r>
              <a:rPr sz="1200" spc="-30" dirty="0">
                <a:latin typeface="Times New Roman"/>
                <a:cs typeface="Times New Roman"/>
              </a:rPr>
              <a:t> </a:t>
            </a:r>
            <a:r>
              <a:rPr sz="1200" dirty="0">
                <a:latin typeface="Times New Roman"/>
                <a:cs typeface="Times New Roman"/>
              </a:rPr>
              <a:t>en</a:t>
            </a:r>
            <a:r>
              <a:rPr sz="1200" spc="-25" dirty="0">
                <a:latin typeface="Times New Roman"/>
                <a:cs typeface="Times New Roman"/>
              </a:rPr>
              <a:t> </a:t>
            </a:r>
            <a:r>
              <a:rPr sz="1200" dirty="0">
                <a:latin typeface="Times New Roman"/>
                <a:cs typeface="Times New Roman"/>
              </a:rPr>
              <a:t>la</a:t>
            </a:r>
            <a:r>
              <a:rPr sz="1200" spc="-25" dirty="0">
                <a:latin typeface="Times New Roman"/>
                <a:cs typeface="Times New Roman"/>
              </a:rPr>
              <a:t> </a:t>
            </a:r>
            <a:r>
              <a:rPr sz="1200" spc="-10" dirty="0">
                <a:latin typeface="Times New Roman"/>
                <a:cs typeface="Times New Roman"/>
              </a:rPr>
              <a:t>superficie</a:t>
            </a:r>
            <a:r>
              <a:rPr sz="1200" spc="-30" dirty="0">
                <a:latin typeface="Times New Roman"/>
                <a:cs typeface="Times New Roman"/>
              </a:rPr>
              <a:t> </a:t>
            </a:r>
            <a:r>
              <a:rPr sz="1200" dirty="0">
                <a:latin typeface="Times New Roman"/>
                <a:cs typeface="Times New Roman"/>
              </a:rPr>
              <a:t>exterior</a:t>
            </a:r>
            <a:r>
              <a:rPr sz="1200" spc="-20" dirty="0">
                <a:latin typeface="Times New Roman"/>
                <a:cs typeface="Times New Roman"/>
              </a:rPr>
              <a:t> </a:t>
            </a:r>
            <a:r>
              <a:rPr sz="1200" dirty="0">
                <a:latin typeface="Times New Roman"/>
                <a:cs typeface="Times New Roman"/>
              </a:rPr>
              <a:t>de</a:t>
            </a:r>
            <a:r>
              <a:rPr sz="1200" spc="-30" dirty="0">
                <a:latin typeface="Times New Roman"/>
                <a:cs typeface="Times New Roman"/>
              </a:rPr>
              <a:t> </a:t>
            </a:r>
            <a:r>
              <a:rPr sz="1200" dirty="0">
                <a:latin typeface="Times New Roman"/>
                <a:cs typeface="Times New Roman"/>
              </a:rPr>
              <a:t>la</a:t>
            </a:r>
            <a:r>
              <a:rPr sz="1200" spc="-25" dirty="0">
                <a:latin typeface="Times New Roman"/>
                <a:cs typeface="Times New Roman"/>
              </a:rPr>
              <a:t> </a:t>
            </a:r>
            <a:r>
              <a:rPr sz="1200" spc="-10" dirty="0">
                <a:latin typeface="Times New Roman"/>
                <a:cs typeface="Times New Roman"/>
              </a:rPr>
              <a:t>barra definida</a:t>
            </a:r>
            <a:r>
              <a:rPr sz="1200" spc="-35" dirty="0">
                <a:latin typeface="Times New Roman"/>
                <a:cs typeface="Times New Roman"/>
              </a:rPr>
              <a:t> </a:t>
            </a:r>
            <a:r>
              <a:rPr sz="1200" dirty="0">
                <a:latin typeface="Times New Roman"/>
                <a:cs typeface="Times New Roman"/>
              </a:rPr>
              <a:t>por</a:t>
            </a:r>
            <a:r>
              <a:rPr sz="1200" spc="-25" dirty="0">
                <a:latin typeface="Times New Roman"/>
                <a:cs typeface="Times New Roman"/>
              </a:rPr>
              <a:t> </a:t>
            </a:r>
            <a:r>
              <a:rPr sz="1200" dirty="0">
                <a:latin typeface="Times New Roman"/>
                <a:cs typeface="Times New Roman"/>
              </a:rPr>
              <a:t>el</a:t>
            </a:r>
            <a:r>
              <a:rPr sz="1200" spc="-35" dirty="0">
                <a:latin typeface="Times New Roman"/>
                <a:cs typeface="Times New Roman"/>
              </a:rPr>
              <a:t> </a:t>
            </a:r>
            <a:r>
              <a:rPr sz="1200" dirty="0">
                <a:latin typeface="Times New Roman"/>
                <a:cs typeface="Times New Roman"/>
              </a:rPr>
              <a:t>radio</a:t>
            </a:r>
            <a:r>
              <a:rPr sz="1200" spc="-25" dirty="0">
                <a:latin typeface="Times New Roman"/>
                <a:cs typeface="Times New Roman"/>
              </a:rPr>
              <a:t> </a:t>
            </a:r>
            <a:r>
              <a:rPr sz="1200" dirty="0">
                <a:latin typeface="Times New Roman"/>
                <a:cs typeface="Times New Roman"/>
              </a:rPr>
              <a:t>r.</a:t>
            </a:r>
            <a:r>
              <a:rPr sz="1200" spc="-25" dirty="0">
                <a:latin typeface="Times New Roman"/>
                <a:cs typeface="Times New Roman"/>
              </a:rPr>
              <a:t> </a:t>
            </a:r>
            <a:r>
              <a:rPr sz="1200" dirty="0">
                <a:latin typeface="Times New Roman"/>
                <a:cs typeface="Times New Roman"/>
              </a:rPr>
              <a:t>en</a:t>
            </a:r>
            <a:r>
              <a:rPr sz="1200" spc="-30" dirty="0">
                <a:latin typeface="Times New Roman"/>
                <a:cs typeface="Times New Roman"/>
              </a:rPr>
              <a:t> </a:t>
            </a:r>
            <a:r>
              <a:rPr sz="1200" dirty="0">
                <a:latin typeface="Times New Roman"/>
                <a:cs typeface="Times New Roman"/>
              </a:rPr>
              <a:t>cualquier</a:t>
            </a:r>
            <a:r>
              <a:rPr sz="1200" spc="-25" dirty="0">
                <a:latin typeface="Times New Roman"/>
                <a:cs typeface="Times New Roman"/>
              </a:rPr>
              <a:t> </a:t>
            </a:r>
            <a:r>
              <a:rPr sz="1200" spc="-10" dirty="0">
                <a:latin typeface="Times New Roman"/>
                <a:cs typeface="Times New Roman"/>
              </a:rPr>
              <a:t>punto </a:t>
            </a:r>
            <a:r>
              <a:rPr sz="1200" dirty="0">
                <a:latin typeface="Times New Roman"/>
                <a:cs typeface="Times New Roman"/>
              </a:rPr>
              <a:t>interior</a:t>
            </a:r>
            <a:r>
              <a:rPr sz="1200" spc="-20" dirty="0">
                <a:latin typeface="Times New Roman"/>
                <a:cs typeface="Times New Roman"/>
              </a:rPr>
              <a:t> </a:t>
            </a:r>
            <a:r>
              <a:rPr sz="1200" dirty="0">
                <a:latin typeface="Times New Roman"/>
                <a:cs typeface="Times New Roman"/>
              </a:rPr>
              <a:t>para</a:t>
            </a:r>
            <a:r>
              <a:rPr sz="1200" spc="-25" dirty="0">
                <a:latin typeface="Times New Roman"/>
                <a:cs typeface="Times New Roman"/>
              </a:rPr>
              <a:t> </a:t>
            </a:r>
            <a:r>
              <a:rPr sz="1200" dirty="0">
                <a:latin typeface="Times New Roman"/>
                <a:cs typeface="Times New Roman"/>
              </a:rPr>
              <a:t>un</a:t>
            </a:r>
            <a:r>
              <a:rPr sz="1200" spc="-20" dirty="0">
                <a:latin typeface="Times New Roman"/>
                <a:cs typeface="Times New Roman"/>
              </a:rPr>
              <a:t> </a:t>
            </a:r>
            <a:r>
              <a:rPr sz="1200" dirty="0">
                <a:latin typeface="Times New Roman"/>
                <a:cs typeface="Times New Roman"/>
              </a:rPr>
              <a:t>radio</a:t>
            </a:r>
            <a:r>
              <a:rPr sz="1200" spc="260" dirty="0">
                <a:latin typeface="Times New Roman"/>
                <a:cs typeface="Times New Roman"/>
              </a:rPr>
              <a:t> </a:t>
            </a:r>
            <a:r>
              <a:rPr sz="1200" dirty="0">
                <a:latin typeface="Times New Roman"/>
                <a:cs typeface="Times New Roman"/>
              </a:rPr>
              <a:t>la</a:t>
            </a:r>
            <a:r>
              <a:rPr sz="1200" spc="-25" dirty="0">
                <a:latin typeface="Times New Roman"/>
                <a:cs typeface="Times New Roman"/>
              </a:rPr>
              <a:t> </a:t>
            </a:r>
            <a:r>
              <a:rPr sz="1200" spc="-10" dirty="0">
                <a:latin typeface="Times New Roman"/>
                <a:cs typeface="Times New Roman"/>
              </a:rPr>
              <a:t>deformación cortante</a:t>
            </a:r>
            <a:r>
              <a:rPr sz="1200" spc="-20" dirty="0">
                <a:latin typeface="Times New Roman"/>
                <a:cs typeface="Times New Roman"/>
              </a:rPr>
              <a:t> </a:t>
            </a:r>
            <a:r>
              <a:rPr sz="1200" dirty="0">
                <a:latin typeface="Times New Roman"/>
                <a:cs typeface="Times New Roman"/>
              </a:rPr>
              <a:t>será</a:t>
            </a:r>
            <a:r>
              <a:rPr sz="1200" spc="-20" dirty="0">
                <a:latin typeface="Times New Roman"/>
                <a:cs typeface="Times New Roman"/>
              </a:rPr>
              <a:t> </a:t>
            </a:r>
            <a:r>
              <a:rPr sz="1200" spc="-10" dirty="0">
                <a:latin typeface="Times New Roman"/>
                <a:cs typeface="Times New Roman"/>
              </a:rPr>
              <a:t>menor:</a:t>
            </a:r>
            <a:endParaRPr sz="1200">
              <a:latin typeface="Times New Roman"/>
              <a:cs typeface="Times New Roman"/>
            </a:endParaRPr>
          </a:p>
        </p:txBody>
      </p:sp>
      <p:grpSp>
        <p:nvGrpSpPr>
          <p:cNvPr id="15" name="object 15"/>
          <p:cNvGrpSpPr/>
          <p:nvPr/>
        </p:nvGrpSpPr>
        <p:grpSpPr>
          <a:xfrm>
            <a:off x="5272049" y="4263047"/>
            <a:ext cx="1584960" cy="734060"/>
            <a:chOff x="5272049" y="4263047"/>
            <a:chExt cx="1584960" cy="734060"/>
          </a:xfrm>
        </p:grpSpPr>
        <p:pic>
          <p:nvPicPr>
            <p:cNvPr id="16" name="object 16"/>
            <p:cNvPicPr/>
            <p:nvPr/>
          </p:nvPicPr>
          <p:blipFill>
            <a:blip r:embed="rId5" cstate="print"/>
            <a:stretch>
              <a:fillRect/>
            </a:stretch>
          </p:blipFill>
          <p:spPr>
            <a:xfrm>
              <a:off x="5291100" y="4282097"/>
              <a:ext cx="1546299" cy="695824"/>
            </a:xfrm>
            <a:prstGeom prst="rect">
              <a:avLst/>
            </a:prstGeom>
          </p:spPr>
        </p:pic>
        <p:sp>
          <p:nvSpPr>
            <p:cNvPr id="17" name="object 17"/>
            <p:cNvSpPr/>
            <p:nvPr/>
          </p:nvSpPr>
          <p:spPr>
            <a:xfrm>
              <a:off x="5281574" y="4272572"/>
              <a:ext cx="1565910" cy="715010"/>
            </a:xfrm>
            <a:custGeom>
              <a:avLst/>
              <a:gdLst/>
              <a:ahLst/>
              <a:cxnLst/>
              <a:rect l="l" t="t" r="r" b="b"/>
              <a:pathLst>
                <a:path w="1565909" h="715010">
                  <a:moveTo>
                    <a:pt x="0" y="0"/>
                  </a:moveTo>
                  <a:lnTo>
                    <a:pt x="1565349" y="0"/>
                  </a:lnTo>
                  <a:lnTo>
                    <a:pt x="1565349" y="714874"/>
                  </a:lnTo>
                  <a:lnTo>
                    <a:pt x="0" y="714874"/>
                  </a:lnTo>
                  <a:lnTo>
                    <a:pt x="0" y="0"/>
                  </a:lnTo>
                  <a:close/>
                </a:path>
              </a:pathLst>
            </a:custGeom>
            <a:ln w="19049">
              <a:solidFill>
                <a:srgbClr val="595959"/>
              </a:solidFill>
            </a:ln>
          </p:spPr>
          <p:txBody>
            <a:bodyPr wrap="square" lIns="0" tIns="0" rIns="0" bIns="0" rtlCol="0"/>
            <a:lstStyle/>
            <a:p>
              <a:endParaRPr/>
            </a:p>
          </p:txBody>
        </p:sp>
      </p:grpSp>
      <p:grpSp>
        <p:nvGrpSpPr>
          <p:cNvPr id="18" name="object 18"/>
          <p:cNvGrpSpPr/>
          <p:nvPr/>
        </p:nvGrpSpPr>
        <p:grpSpPr>
          <a:xfrm>
            <a:off x="7155467" y="4218234"/>
            <a:ext cx="813435" cy="680085"/>
            <a:chOff x="7155467" y="4218234"/>
            <a:chExt cx="813435" cy="680085"/>
          </a:xfrm>
        </p:grpSpPr>
        <p:sp>
          <p:nvSpPr>
            <p:cNvPr id="19" name="object 19"/>
            <p:cNvSpPr/>
            <p:nvPr/>
          </p:nvSpPr>
          <p:spPr>
            <a:xfrm>
              <a:off x="7198617" y="4255547"/>
              <a:ext cx="735965" cy="616585"/>
            </a:xfrm>
            <a:custGeom>
              <a:avLst/>
              <a:gdLst/>
              <a:ahLst/>
              <a:cxnLst/>
              <a:rect l="l" t="t" r="r" b="b"/>
              <a:pathLst>
                <a:path w="735965" h="616585">
                  <a:moveTo>
                    <a:pt x="0" y="616370"/>
                  </a:moveTo>
                  <a:lnTo>
                    <a:pt x="3731" y="614425"/>
                  </a:lnTo>
                  <a:lnTo>
                    <a:pt x="6041" y="613213"/>
                  </a:lnTo>
                  <a:lnTo>
                    <a:pt x="8349" y="611993"/>
                  </a:lnTo>
                  <a:lnTo>
                    <a:pt x="10657" y="610764"/>
                  </a:lnTo>
                  <a:lnTo>
                    <a:pt x="15274" y="608307"/>
                  </a:lnTo>
                  <a:lnTo>
                    <a:pt x="52178" y="587775"/>
                  </a:lnTo>
                  <a:lnTo>
                    <a:pt x="107408" y="554515"/>
                  </a:lnTo>
                  <a:lnTo>
                    <a:pt x="162423" y="518479"/>
                  </a:lnTo>
                  <a:lnTo>
                    <a:pt x="206230" y="487804"/>
                  </a:lnTo>
                  <a:lnTo>
                    <a:pt x="249816" y="455612"/>
                  </a:lnTo>
                  <a:lnTo>
                    <a:pt x="293143" y="422019"/>
                  </a:lnTo>
                  <a:lnTo>
                    <a:pt x="336174" y="387139"/>
                  </a:lnTo>
                  <a:lnTo>
                    <a:pt x="378873" y="351088"/>
                  </a:lnTo>
                  <a:lnTo>
                    <a:pt x="414174" y="320235"/>
                  </a:lnTo>
                  <a:lnTo>
                    <a:pt x="449196" y="288715"/>
                  </a:lnTo>
                  <a:lnTo>
                    <a:pt x="483919" y="256596"/>
                  </a:lnTo>
                  <a:lnTo>
                    <a:pt x="518320" y="223943"/>
                  </a:lnTo>
                  <a:lnTo>
                    <a:pt x="552379" y="190825"/>
                  </a:lnTo>
                  <a:lnTo>
                    <a:pt x="586073" y="157306"/>
                  </a:lnTo>
                  <a:lnTo>
                    <a:pt x="635885" y="106426"/>
                  </a:lnTo>
                  <a:lnTo>
                    <a:pt x="684756" y="55021"/>
                  </a:lnTo>
                  <a:lnTo>
                    <a:pt x="720748" y="16259"/>
                  </a:lnTo>
                  <a:lnTo>
                    <a:pt x="732613" y="3317"/>
                  </a:lnTo>
                  <a:lnTo>
                    <a:pt x="735637" y="0"/>
                  </a:lnTo>
                </a:path>
              </a:pathLst>
            </a:custGeom>
            <a:ln w="19049">
              <a:solidFill>
                <a:srgbClr val="212121"/>
              </a:solidFill>
            </a:ln>
          </p:spPr>
          <p:txBody>
            <a:bodyPr wrap="square" lIns="0" tIns="0" rIns="0" bIns="0" rtlCol="0"/>
            <a:lstStyle/>
            <a:p>
              <a:endParaRPr/>
            </a:p>
          </p:txBody>
        </p:sp>
        <p:pic>
          <p:nvPicPr>
            <p:cNvPr id="20" name="object 20"/>
            <p:cNvPicPr/>
            <p:nvPr/>
          </p:nvPicPr>
          <p:blipFill>
            <a:blip r:embed="rId6" cstate="print"/>
            <a:stretch>
              <a:fillRect/>
            </a:stretch>
          </p:blipFill>
          <p:spPr>
            <a:xfrm>
              <a:off x="7155467" y="4833733"/>
              <a:ext cx="81334" cy="64167"/>
            </a:xfrm>
            <a:prstGeom prst="rect">
              <a:avLst/>
            </a:prstGeom>
          </p:spPr>
        </p:pic>
        <p:pic>
          <p:nvPicPr>
            <p:cNvPr id="21" name="object 21"/>
            <p:cNvPicPr/>
            <p:nvPr/>
          </p:nvPicPr>
          <p:blipFill>
            <a:blip r:embed="rId7" cstate="print"/>
            <a:stretch>
              <a:fillRect/>
            </a:stretch>
          </p:blipFill>
          <p:spPr>
            <a:xfrm>
              <a:off x="7894472" y="4218234"/>
              <a:ext cx="74394" cy="77095"/>
            </a:xfrm>
            <a:prstGeom prst="rect">
              <a:avLst/>
            </a:prstGeom>
          </p:spPr>
        </p:pic>
      </p:grpSp>
      <p:grpSp>
        <p:nvGrpSpPr>
          <p:cNvPr id="22" name="object 22"/>
          <p:cNvGrpSpPr/>
          <p:nvPr/>
        </p:nvGrpSpPr>
        <p:grpSpPr>
          <a:xfrm>
            <a:off x="2836019" y="3802438"/>
            <a:ext cx="956944" cy="417830"/>
            <a:chOff x="2836019" y="3802438"/>
            <a:chExt cx="956944" cy="417830"/>
          </a:xfrm>
        </p:grpSpPr>
        <p:sp>
          <p:nvSpPr>
            <p:cNvPr id="23" name="object 23"/>
            <p:cNvSpPr/>
            <p:nvPr/>
          </p:nvSpPr>
          <p:spPr>
            <a:xfrm>
              <a:off x="2882975" y="3842564"/>
              <a:ext cx="879475" cy="347345"/>
            </a:xfrm>
            <a:custGeom>
              <a:avLst/>
              <a:gdLst/>
              <a:ahLst/>
              <a:cxnLst/>
              <a:rect l="l" t="t" r="r" b="b"/>
              <a:pathLst>
                <a:path w="879475" h="347345">
                  <a:moveTo>
                    <a:pt x="0" y="346836"/>
                  </a:moveTo>
                  <a:lnTo>
                    <a:pt x="53416" y="344212"/>
                  </a:lnTo>
                  <a:lnTo>
                    <a:pt x="105539" y="340176"/>
                  </a:lnTo>
                  <a:lnTo>
                    <a:pt x="175697" y="332390"/>
                  </a:lnTo>
                  <a:lnTo>
                    <a:pt x="257890" y="319662"/>
                  </a:lnTo>
                  <a:lnTo>
                    <a:pt x="304735" y="310545"/>
                  </a:lnTo>
                  <a:lnTo>
                    <a:pt x="351306" y="300034"/>
                  </a:lnTo>
                  <a:lnTo>
                    <a:pt x="397456" y="288088"/>
                  </a:lnTo>
                  <a:lnTo>
                    <a:pt x="443036" y="274665"/>
                  </a:lnTo>
                  <a:lnTo>
                    <a:pt x="487898" y="259721"/>
                  </a:lnTo>
                  <a:lnTo>
                    <a:pt x="540579" y="239725"/>
                  </a:lnTo>
                  <a:lnTo>
                    <a:pt x="591758" y="217408"/>
                  </a:lnTo>
                  <a:lnTo>
                    <a:pt x="641180" y="192698"/>
                  </a:lnTo>
                  <a:lnTo>
                    <a:pt x="688591" y="165523"/>
                  </a:lnTo>
                  <a:lnTo>
                    <a:pt x="733734" y="135809"/>
                  </a:lnTo>
                  <a:lnTo>
                    <a:pt x="786585" y="94987"/>
                  </a:lnTo>
                  <a:lnTo>
                    <a:pt x="834996" y="49945"/>
                  </a:lnTo>
                  <a:lnTo>
                    <a:pt x="868089" y="13309"/>
                  </a:lnTo>
                  <a:lnTo>
                    <a:pt x="878466" y="541"/>
                  </a:lnTo>
                  <a:lnTo>
                    <a:pt x="878889" y="0"/>
                  </a:lnTo>
                </a:path>
              </a:pathLst>
            </a:custGeom>
            <a:ln w="19049">
              <a:solidFill>
                <a:srgbClr val="212121"/>
              </a:solidFill>
            </a:ln>
          </p:spPr>
          <p:txBody>
            <a:bodyPr wrap="square" lIns="0" tIns="0" rIns="0" bIns="0" rtlCol="0"/>
            <a:lstStyle/>
            <a:p>
              <a:endParaRPr/>
            </a:p>
          </p:txBody>
        </p:sp>
        <p:sp>
          <p:nvSpPr>
            <p:cNvPr id="24" name="object 24"/>
            <p:cNvSpPr/>
            <p:nvPr/>
          </p:nvSpPr>
          <p:spPr>
            <a:xfrm>
              <a:off x="2845544" y="4167604"/>
              <a:ext cx="59690" cy="43180"/>
            </a:xfrm>
            <a:custGeom>
              <a:avLst/>
              <a:gdLst/>
              <a:ahLst/>
              <a:cxnLst/>
              <a:rect l="l" t="t" r="r" b="b"/>
              <a:pathLst>
                <a:path w="59689" h="43179">
                  <a:moveTo>
                    <a:pt x="59227" y="42840"/>
                  </a:moveTo>
                  <a:lnTo>
                    <a:pt x="0" y="22454"/>
                  </a:lnTo>
                  <a:lnTo>
                    <a:pt x="58474" y="0"/>
                  </a:lnTo>
                  <a:lnTo>
                    <a:pt x="37430" y="21796"/>
                  </a:lnTo>
                  <a:lnTo>
                    <a:pt x="59227" y="42840"/>
                  </a:lnTo>
                  <a:close/>
                </a:path>
              </a:pathLst>
            </a:custGeom>
            <a:solidFill>
              <a:srgbClr val="212121"/>
            </a:solidFill>
          </p:spPr>
          <p:txBody>
            <a:bodyPr wrap="square" lIns="0" tIns="0" rIns="0" bIns="0" rtlCol="0"/>
            <a:lstStyle/>
            <a:p>
              <a:endParaRPr/>
            </a:p>
          </p:txBody>
        </p:sp>
        <p:sp>
          <p:nvSpPr>
            <p:cNvPr id="25" name="object 25"/>
            <p:cNvSpPr/>
            <p:nvPr/>
          </p:nvSpPr>
          <p:spPr>
            <a:xfrm>
              <a:off x="2845544" y="4167604"/>
              <a:ext cx="59690" cy="43180"/>
            </a:xfrm>
            <a:custGeom>
              <a:avLst/>
              <a:gdLst/>
              <a:ahLst/>
              <a:cxnLst/>
              <a:rect l="l" t="t" r="r" b="b"/>
              <a:pathLst>
                <a:path w="59689" h="43179">
                  <a:moveTo>
                    <a:pt x="37430" y="21796"/>
                  </a:moveTo>
                  <a:lnTo>
                    <a:pt x="58474" y="0"/>
                  </a:lnTo>
                  <a:lnTo>
                    <a:pt x="0" y="22454"/>
                  </a:lnTo>
                  <a:lnTo>
                    <a:pt x="59227" y="42840"/>
                  </a:lnTo>
                  <a:lnTo>
                    <a:pt x="37430" y="21796"/>
                  </a:lnTo>
                  <a:close/>
                </a:path>
              </a:pathLst>
            </a:custGeom>
            <a:ln w="19049">
              <a:solidFill>
                <a:srgbClr val="212121"/>
              </a:solidFill>
            </a:ln>
          </p:spPr>
          <p:txBody>
            <a:bodyPr wrap="square" lIns="0" tIns="0" rIns="0" bIns="0" rtlCol="0"/>
            <a:lstStyle/>
            <a:p>
              <a:endParaRPr/>
            </a:p>
          </p:txBody>
        </p:sp>
        <p:pic>
          <p:nvPicPr>
            <p:cNvPr id="26" name="object 26"/>
            <p:cNvPicPr/>
            <p:nvPr/>
          </p:nvPicPr>
          <p:blipFill>
            <a:blip r:embed="rId8" cstate="print"/>
            <a:stretch>
              <a:fillRect/>
            </a:stretch>
          </p:blipFill>
          <p:spPr>
            <a:xfrm>
              <a:off x="3722488" y="3802438"/>
              <a:ext cx="70468" cy="79503"/>
            </a:xfrm>
            <a:prstGeom prst="rect">
              <a:avLst/>
            </a:prstGeom>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9350" y="529013"/>
            <a:ext cx="2032635"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000000"/>
                </a:solidFill>
                <a:latin typeface="Arial MT"/>
                <a:cs typeface="Arial MT"/>
              </a:rPr>
              <a:t>TENSION</a:t>
            </a:r>
            <a:r>
              <a:rPr sz="1400" spc="-55" dirty="0">
                <a:solidFill>
                  <a:srgbClr val="000000"/>
                </a:solidFill>
                <a:latin typeface="Arial MT"/>
                <a:cs typeface="Arial MT"/>
              </a:rPr>
              <a:t> </a:t>
            </a:r>
            <a:r>
              <a:rPr sz="1400" spc="-10" dirty="0">
                <a:solidFill>
                  <a:srgbClr val="000000"/>
                </a:solidFill>
                <a:latin typeface="Arial MT"/>
                <a:cs typeface="Arial MT"/>
              </a:rPr>
              <a:t>TANGENCIAL:</a:t>
            </a:r>
            <a:endParaRPr sz="1400">
              <a:latin typeface="Arial MT"/>
              <a:cs typeface="Arial MT"/>
            </a:endParaRPr>
          </a:p>
        </p:txBody>
      </p:sp>
      <p:sp>
        <p:nvSpPr>
          <p:cNvPr id="3" name="object 3"/>
          <p:cNvSpPr txBox="1"/>
          <p:nvPr/>
        </p:nvSpPr>
        <p:spPr>
          <a:xfrm>
            <a:off x="302549" y="1037324"/>
            <a:ext cx="5454650" cy="1370330"/>
          </a:xfrm>
          <a:prstGeom prst="rect">
            <a:avLst/>
          </a:prstGeom>
          <a:ln w="19049">
            <a:solidFill>
              <a:srgbClr val="000000"/>
            </a:solidFill>
          </a:ln>
        </p:spPr>
        <p:txBody>
          <a:bodyPr vert="horz" wrap="square" lIns="0" tIns="80010" rIns="0" bIns="0" rtlCol="0">
            <a:spAutoFit/>
          </a:bodyPr>
          <a:lstStyle/>
          <a:p>
            <a:pPr marL="85725" marR="918210">
              <a:lnSpc>
                <a:spcPct val="100000"/>
              </a:lnSpc>
              <a:spcBef>
                <a:spcPts val="630"/>
              </a:spcBef>
            </a:pPr>
            <a:r>
              <a:rPr sz="1100" dirty="0">
                <a:latin typeface="Times New Roman"/>
                <a:cs typeface="Times New Roman"/>
              </a:rPr>
              <a:t>Para</a:t>
            </a:r>
            <a:r>
              <a:rPr sz="1100" spc="-15" dirty="0">
                <a:latin typeface="Times New Roman"/>
                <a:cs typeface="Times New Roman"/>
              </a:rPr>
              <a:t> </a:t>
            </a:r>
            <a:r>
              <a:rPr sz="1100" dirty="0">
                <a:latin typeface="Times New Roman"/>
                <a:cs typeface="Times New Roman"/>
              </a:rPr>
              <a:t>obtener</a:t>
            </a:r>
            <a:r>
              <a:rPr sz="1100" spc="-10" dirty="0">
                <a:latin typeface="Times New Roman"/>
                <a:cs typeface="Times New Roman"/>
              </a:rPr>
              <a:t> </a:t>
            </a:r>
            <a:r>
              <a:rPr sz="1100" dirty="0">
                <a:latin typeface="Times New Roman"/>
                <a:cs typeface="Times New Roman"/>
              </a:rPr>
              <a:t>este</a:t>
            </a:r>
            <a:r>
              <a:rPr sz="1100" spc="-15" dirty="0">
                <a:latin typeface="Times New Roman"/>
                <a:cs typeface="Times New Roman"/>
              </a:rPr>
              <a:t> </a:t>
            </a:r>
            <a:r>
              <a:rPr sz="1100" dirty="0">
                <a:latin typeface="Times New Roman"/>
                <a:cs typeface="Times New Roman"/>
              </a:rPr>
              <a:t>valor</a:t>
            </a:r>
            <a:r>
              <a:rPr sz="1100" spc="-15" dirty="0">
                <a:latin typeface="Times New Roman"/>
                <a:cs typeface="Times New Roman"/>
              </a:rPr>
              <a:t> </a:t>
            </a:r>
            <a:r>
              <a:rPr sz="1100" dirty="0">
                <a:latin typeface="Times New Roman"/>
                <a:cs typeface="Times New Roman"/>
              </a:rPr>
              <a:t>necesitamos</a:t>
            </a:r>
            <a:r>
              <a:rPr sz="1100" spc="-10" dirty="0">
                <a:latin typeface="Times New Roman"/>
                <a:cs typeface="Times New Roman"/>
              </a:rPr>
              <a:t> </a:t>
            </a:r>
            <a:r>
              <a:rPr sz="1100" dirty="0">
                <a:latin typeface="Times New Roman"/>
                <a:cs typeface="Times New Roman"/>
              </a:rPr>
              <a:t>analizar</a:t>
            </a:r>
            <a:r>
              <a:rPr sz="1100" spc="-15" dirty="0">
                <a:latin typeface="Times New Roman"/>
                <a:cs typeface="Times New Roman"/>
              </a:rPr>
              <a:t> </a:t>
            </a:r>
            <a:r>
              <a:rPr sz="1100" dirty="0">
                <a:latin typeface="Times New Roman"/>
                <a:cs typeface="Times New Roman"/>
              </a:rPr>
              <a:t>el</a:t>
            </a:r>
            <a:r>
              <a:rPr sz="1100" spc="-15" dirty="0">
                <a:latin typeface="Times New Roman"/>
                <a:cs typeface="Times New Roman"/>
              </a:rPr>
              <a:t> </a:t>
            </a:r>
            <a:r>
              <a:rPr sz="1100" dirty="0">
                <a:latin typeface="Times New Roman"/>
                <a:cs typeface="Times New Roman"/>
              </a:rPr>
              <a:t>interior</a:t>
            </a:r>
            <a:r>
              <a:rPr sz="1100" spc="-10" dirty="0">
                <a:latin typeface="Times New Roman"/>
                <a:cs typeface="Times New Roman"/>
              </a:rPr>
              <a:t> </a:t>
            </a:r>
            <a:r>
              <a:rPr sz="1100" dirty="0">
                <a:latin typeface="Times New Roman"/>
                <a:cs typeface="Times New Roman"/>
              </a:rPr>
              <a:t>de</a:t>
            </a:r>
            <a:r>
              <a:rPr sz="1100" spc="-15" dirty="0">
                <a:latin typeface="Times New Roman"/>
                <a:cs typeface="Times New Roman"/>
              </a:rPr>
              <a:t> </a:t>
            </a:r>
            <a:r>
              <a:rPr sz="1100" dirty="0">
                <a:latin typeface="Times New Roman"/>
                <a:cs typeface="Times New Roman"/>
              </a:rPr>
              <a:t>la</a:t>
            </a:r>
            <a:r>
              <a:rPr sz="1100" spc="-10" dirty="0">
                <a:latin typeface="Times New Roman"/>
                <a:cs typeface="Times New Roman"/>
              </a:rPr>
              <a:t> </a:t>
            </a:r>
            <a:r>
              <a:rPr sz="1100" dirty="0">
                <a:latin typeface="Times New Roman"/>
                <a:cs typeface="Times New Roman"/>
              </a:rPr>
              <a:t>barra</a:t>
            </a:r>
            <a:r>
              <a:rPr sz="1100" spc="-15" dirty="0">
                <a:latin typeface="Times New Roman"/>
                <a:cs typeface="Times New Roman"/>
              </a:rPr>
              <a:t> </a:t>
            </a:r>
            <a:r>
              <a:rPr sz="1100" dirty="0">
                <a:latin typeface="Times New Roman"/>
                <a:cs typeface="Times New Roman"/>
              </a:rPr>
              <a:t>para</a:t>
            </a:r>
            <a:r>
              <a:rPr sz="1100" spc="-15" dirty="0">
                <a:latin typeface="Times New Roman"/>
                <a:cs typeface="Times New Roman"/>
              </a:rPr>
              <a:t> </a:t>
            </a:r>
            <a:r>
              <a:rPr sz="1100" dirty="0">
                <a:latin typeface="Times New Roman"/>
                <a:cs typeface="Times New Roman"/>
              </a:rPr>
              <a:t>ello</a:t>
            </a:r>
            <a:r>
              <a:rPr sz="1100" spc="-10" dirty="0">
                <a:latin typeface="Times New Roman"/>
                <a:cs typeface="Times New Roman"/>
              </a:rPr>
              <a:t> </a:t>
            </a:r>
            <a:r>
              <a:rPr sz="1100" spc="-25" dirty="0">
                <a:latin typeface="Times New Roman"/>
                <a:cs typeface="Times New Roman"/>
              </a:rPr>
              <a:t>la </a:t>
            </a:r>
            <a:r>
              <a:rPr sz="1100" dirty="0">
                <a:latin typeface="Times New Roman"/>
                <a:cs typeface="Times New Roman"/>
              </a:rPr>
              <a:t>cortamos</a:t>
            </a:r>
            <a:r>
              <a:rPr sz="1100" spc="-25" dirty="0">
                <a:latin typeface="Times New Roman"/>
                <a:cs typeface="Times New Roman"/>
              </a:rPr>
              <a:t> </a:t>
            </a:r>
            <a:r>
              <a:rPr sz="1100" dirty="0">
                <a:latin typeface="Times New Roman"/>
                <a:cs typeface="Times New Roman"/>
              </a:rPr>
              <a:t>por</a:t>
            </a:r>
            <a:r>
              <a:rPr sz="1100" spc="-15" dirty="0">
                <a:latin typeface="Times New Roman"/>
                <a:cs typeface="Times New Roman"/>
              </a:rPr>
              <a:t> </a:t>
            </a:r>
            <a:r>
              <a:rPr sz="1100" dirty="0">
                <a:latin typeface="Times New Roman"/>
                <a:cs typeface="Times New Roman"/>
              </a:rPr>
              <a:t>cualquier</a:t>
            </a:r>
            <a:r>
              <a:rPr sz="1100" spc="-10" dirty="0">
                <a:latin typeface="Times New Roman"/>
                <a:cs typeface="Times New Roman"/>
              </a:rPr>
              <a:t> </a:t>
            </a:r>
            <a:r>
              <a:rPr sz="1100" dirty="0">
                <a:latin typeface="Times New Roman"/>
                <a:cs typeface="Times New Roman"/>
              </a:rPr>
              <a:t>punto.</a:t>
            </a:r>
            <a:r>
              <a:rPr sz="1100" spc="-70" dirty="0">
                <a:latin typeface="Times New Roman"/>
                <a:cs typeface="Times New Roman"/>
              </a:rPr>
              <a:t> </a:t>
            </a:r>
            <a:r>
              <a:rPr sz="1100" dirty="0">
                <a:latin typeface="Times New Roman"/>
                <a:cs typeface="Times New Roman"/>
              </a:rPr>
              <a:t>Ahora</a:t>
            </a:r>
            <a:r>
              <a:rPr sz="1100" spc="-20" dirty="0">
                <a:latin typeface="Times New Roman"/>
                <a:cs typeface="Times New Roman"/>
              </a:rPr>
              <a:t> </a:t>
            </a:r>
            <a:r>
              <a:rPr sz="1100" dirty="0">
                <a:latin typeface="Times New Roman"/>
                <a:cs typeface="Times New Roman"/>
              </a:rPr>
              <a:t>la</a:t>
            </a:r>
            <a:r>
              <a:rPr sz="1100" spc="-15" dirty="0">
                <a:latin typeface="Times New Roman"/>
                <a:cs typeface="Times New Roman"/>
              </a:rPr>
              <a:t> </a:t>
            </a:r>
            <a:r>
              <a:rPr sz="1100" dirty="0">
                <a:latin typeface="Times New Roman"/>
                <a:cs typeface="Times New Roman"/>
              </a:rPr>
              <a:t>barra</a:t>
            </a:r>
            <a:r>
              <a:rPr sz="1100" spc="-20" dirty="0">
                <a:latin typeface="Times New Roman"/>
                <a:cs typeface="Times New Roman"/>
              </a:rPr>
              <a:t> </a:t>
            </a:r>
            <a:r>
              <a:rPr sz="1100" dirty="0">
                <a:latin typeface="Times New Roman"/>
                <a:cs typeface="Times New Roman"/>
              </a:rPr>
              <a:t>solo</a:t>
            </a:r>
            <a:r>
              <a:rPr sz="1100" spc="-10" dirty="0">
                <a:latin typeface="Times New Roman"/>
                <a:cs typeface="Times New Roman"/>
              </a:rPr>
              <a:t> </a:t>
            </a:r>
            <a:r>
              <a:rPr sz="1100" dirty="0">
                <a:latin typeface="Times New Roman"/>
                <a:cs typeface="Times New Roman"/>
              </a:rPr>
              <a:t>tiene</a:t>
            </a:r>
            <a:r>
              <a:rPr sz="1100" spc="-20" dirty="0">
                <a:latin typeface="Times New Roman"/>
                <a:cs typeface="Times New Roman"/>
              </a:rPr>
              <a:t> </a:t>
            </a:r>
            <a:r>
              <a:rPr sz="1100" dirty="0">
                <a:latin typeface="Times New Roman"/>
                <a:cs typeface="Times New Roman"/>
              </a:rPr>
              <a:t>aplicada</a:t>
            </a:r>
            <a:r>
              <a:rPr sz="1100" spc="-15" dirty="0">
                <a:latin typeface="Times New Roman"/>
                <a:cs typeface="Times New Roman"/>
              </a:rPr>
              <a:t> </a:t>
            </a:r>
            <a:r>
              <a:rPr sz="1100" dirty="0">
                <a:latin typeface="Times New Roman"/>
                <a:cs typeface="Times New Roman"/>
              </a:rPr>
              <a:t>un</a:t>
            </a:r>
            <a:r>
              <a:rPr sz="1100" spc="-15" dirty="0">
                <a:latin typeface="Times New Roman"/>
                <a:cs typeface="Times New Roman"/>
              </a:rPr>
              <a:t> </a:t>
            </a:r>
            <a:r>
              <a:rPr sz="1100" dirty="0">
                <a:latin typeface="Times New Roman"/>
                <a:cs typeface="Times New Roman"/>
              </a:rPr>
              <a:t>torsor</a:t>
            </a:r>
            <a:r>
              <a:rPr sz="1100" spc="-10" dirty="0">
                <a:latin typeface="Times New Roman"/>
                <a:cs typeface="Times New Roman"/>
              </a:rPr>
              <a:t> </a:t>
            </a:r>
            <a:r>
              <a:rPr sz="1100" dirty="0">
                <a:latin typeface="Times New Roman"/>
                <a:cs typeface="Times New Roman"/>
              </a:rPr>
              <a:t>en</a:t>
            </a:r>
            <a:r>
              <a:rPr sz="1100" spc="-15" dirty="0">
                <a:latin typeface="Times New Roman"/>
                <a:cs typeface="Times New Roman"/>
              </a:rPr>
              <a:t> </a:t>
            </a:r>
            <a:r>
              <a:rPr sz="1100" spc="-25" dirty="0">
                <a:latin typeface="Times New Roman"/>
                <a:cs typeface="Times New Roman"/>
              </a:rPr>
              <a:t>su</a:t>
            </a:r>
            <a:endParaRPr sz="1100">
              <a:latin typeface="Times New Roman"/>
              <a:cs typeface="Times New Roman"/>
            </a:endParaRPr>
          </a:p>
          <a:p>
            <a:pPr marL="85725" marR="282575">
              <a:lnSpc>
                <a:spcPct val="100000"/>
              </a:lnSpc>
            </a:pPr>
            <a:r>
              <a:rPr sz="1100" dirty="0">
                <a:latin typeface="Times New Roman"/>
                <a:cs typeface="Times New Roman"/>
              </a:rPr>
              <a:t>extremo.</a:t>
            </a:r>
            <a:r>
              <a:rPr sz="1100" spc="5" dirty="0">
                <a:latin typeface="Times New Roman"/>
                <a:cs typeface="Times New Roman"/>
              </a:rPr>
              <a:t> </a:t>
            </a:r>
            <a:r>
              <a:rPr sz="1100" dirty="0">
                <a:latin typeface="Times New Roman"/>
                <a:cs typeface="Times New Roman"/>
              </a:rPr>
              <a:t>POR LO QUE</a:t>
            </a:r>
            <a:r>
              <a:rPr sz="1100" spc="-5" dirty="0">
                <a:latin typeface="Times New Roman"/>
                <a:cs typeface="Times New Roman"/>
              </a:rPr>
              <a:t> </a:t>
            </a:r>
            <a:r>
              <a:rPr sz="1100" dirty="0">
                <a:latin typeface="Times New Roman"/>
                <a:cs typeface="Times New Roman"/>
              </a:rPr>
              <a:t>NO </a:t>
            </a:r>
            <a:r>
              <a:rPr sz="1100" spc="-40" dirty="0">
                <a:latin typeface="Times New Roman"/>
                <a:cs typeface="Times New Roman"/>
              </a:rPr>
              <a:t>ESTA</a:t>
            </a:r>
            <a:r>
              <a:rPr sz="1100" spc="-60" dirty="0">
                <a:latin typeface="Times New Roman"/>
                <a:cs typeface="Times New Roman"/>
              </a:rPr>
              <a:t> </a:t>
            </a:r>
            <a:r>
              <a:rPr sz="1100" spc="-20" dirty="0">
                <a:latin typeface="Times New Roman"/>
                <a:cs typeface="Times New Roman"/>
              </a:rPr>
              <a:t>EQUILIBRADA</a:t>
            </a:r>
            <a:r>
              <a:rPr sz="1100" spc="-60" dirty="0">
                <a:latin typeface="Times New Roman"/>
                <a:cs typeface="Times New Roman"/>
              </a:rPr>
              <a:t> </a:t>
            </a:r>
            <a:r>
              <a:rPr sz="1100" spc="-25" dirty="0">
                <a:latin typeface="Times New Roman"/>
                <a:cs typeface="Times New Roman"/>
              </a:rPr>
              <a:t>ESTATICAMENTE,</a:t>
            </a:r>
            <a:r>
              <a:rPr sz="1100" spc="5" dirty="0">
                <a:latin typeface="Times New Roman"/>
                <a:cs typeface="Times New Roman"/>
              </a:rPr>
              <a:t> </a:t>
            </a:r>
            <a:r>
              <a:rPr sz="1100" dirty="0">
                <a:latin typeface="Times New Roman"/>
                <a:cs typeface="Times New Roman"/>
              </a:rPr>
              <a:t>por</a:t>
            </a:r>
            <a:r>
              <a:rPr sz="1100" spc="5" dirty="0">
                <a:latin typeface="Times New Roman"/>
                <a:cs typeface="Times New Roman"/>
              </a:rPr>
              <a:t> </a:t>
            </a:r>
            <a:r>
              <a:rPr sz="1100" dirty="0">
                <a:latin typeface="Times New Roman"/>
                <a:cs typeface="Times New Roman"/>
              </a:rPr>
              <a:t>lo</a:t>
            </a:r>
            <a:r>
              <a:rPr sz="1100" spc="5" dirty="0">
                <a:latin typeface="Times New Roman"/>
                <a:cs typeface="Times New Roman"/>
              </a:rPr>
              <a:t> </a:t>
            </a:r>
            <a:r>
              <a:rPr sz="1100" dirty="0">
                <a:latin typeface="Times New Roman"/>
                <a:cs typeface="Times New Roman"/>
              </a:rPr>
              <a:t>tanto</a:t>
            </a:r>
            <a:r>
              <a:rPr sz="1100" spc="5" dirty="0">
                <a:latin typeface="Times New Roman"/>
                <a:cs typeface="Times New Roman"/>
              </a:rPr>
              <a:t> </a:t>
            </a:r>
            <a:r>
              <a:rPr sz="1100" spc="-20" dirty="0">
                <a:latin typeface="Times New Roman"/>
                <a:cs typeface="Times New Roman"/>
              </a:rPr>
              <a:t>para </a:t>
            </a:r>
            <a:r>
              <a:rPr sz="1100" dirty="0">
                <a:latin typeface="Times New Roman"/>
                <a:cs typeface="Times New Roman"/>
              </a:rPr>
              <a:t>alcanzar</a:t>
            </a:r>
            <a:r>
              <a:rPr sz="1100" spc="-20" dirty="0">
                <a:latin typeface="Times New Roman"/>
                <a:cs typeface="Times New Roman"/>
              </a:rPr>
              <a:t> </a:t>
            </a:r>
            <a:r>
              <a:rPr sz="1100" dirty="0">
                <a:latin typeface="Times New Roman"/>
                <a:cs typeface="Times New Roman"/>
              </a:rPr>
              <a:t>el</a:t>
            </a:r>
            <a:r>
              <a:rPr sz="1100" spc="-15" dirty="0">
                <a:latin typeface="Times New Roman"/>
                <a:cs typeface="Times New Roman"/>
              </a:rPr>
              <a:t> </a:t>
            </a:r>
            <a:r>
              <a:rPr sz="1100" dirty="0">
                <a:latin typeface="Times New Roman"/>
                <a:cs typeface="Times New Roman"/>
              </a:rPr>
              <a:t>equilibrio</a:t>
            </a:r>
            <a:r>
              <a:rPr sz="1100" spc="-10" dirty="0">
                <a:latin typeface="Times New Roman"/>
                <a:cs typeface="Times New Roman"/>
              </a:rPr>
              <a:t> </a:t>
            </a:r>
            <a:r>
              <a:rPr sz="1100" dirty="0">
                <a:latin typeface="Times New Roman"/>
                <a:cs typeface="Times New Roman"/>
              </a:rPr>
              <a:t>aparece</a:t>
            </a:r>
            <a:r>
              <a:rPr sz="1100" spc="-15" dirty="0">
                <a:latin typeface="Times New Roman"/>
                <a:cs typeface="Times New Roman"/>
              </a:rPr>
              <a:t> </a:t>
            </a:r>
            <a:r>
              <a:rPr sz="1100" dirty="0">
                <a:latin typeface="Times New Roman"/>
                <a:cs typeface="Times New Roman"/>
              </a:rPr>
              <a:t>una</a:t>
            </a:r>
            <a:r>
              <a:rPr sz="1100" spc="-10" dirty="0">
                <a:latin typeface="Times New Roman"/>
                <a:cs typeface="Times New Roman"/>
              </a:rPr>
              <a:t> </a:t>
            </a:r>
            <a:r>
              <a:rPr sz="1100" dirty="0">
                <a:latin typeface="Times New Roman"/>
                <a:cs typeface="Times New Roman"/>
              </a:rPr>
              <a:t>tensión</a:t>
            </a:r>
            <a:r>
              <a:rPr sz="1100" spc="-10" dirty="0">
                <a:latin typeface="Times New Roman"/>
                <a:cs typeface="Times New Roman"/>
              </a:rPr>
              <a:t> </a:t>
            </a:r>
            <a:r>
              <a:rPr sz="1100" dirty="0">
                <a:latin typeface="Times New Roman"/>
                <a:cs typeface="Times New Roman"/>
              </a:rPr>
              <a:t>tangencial</a:t>
            </a:r>
            <a:r>
              <a:rPr sz="1100" spc="-15" dirty="0">
                <a:latin typeface="Times New Roman"/>
                <a:cs typeface="Times New Roman"/>
              </a:rPr>
              <a:t> </a:t>
            </a:r>
            <a:r>
              <a:rPr sz="1100" dirty="0">
                <a:latin typeface="Times New Roman"/>
                <a:cs typeface="Times New Roman"/>
              </a:rPr>
              <a:t>al</a:t>
            </a:r>
            <a:r>
              <a:rPr sz="1100" spc="-10" dirty="0">
                <a:latin typeface="Times New Roman"/>
                <a:cs typeface="Times New Roman"/>
              </a:rPr>
              <a:t> </a:t>
            </a:r>
            <a:r>
              <a:rPr sz="1100" dirty="0">
                <a:latin typeface="Times New Roman"/>
                <a:cs typeface="Times New Roman"/>
              </a:rPr>
              <a:t>plano</a:t>
            </a:r>
            <a:r>
              <a:rPr sz="1100" spc="-10" dirty="0">
                <a:latin typeface="Times New Roman"/>
                <a:cs typeface="Times New Roman"/>
              </a:rPr>
              <a:t> </a:t>
            </a:r>
            <a:r>
              <a:rPr sz="1100" dirty="0">
                <a:latin typeface="Times New Roman"/>
                <a:cs typeface="Times New Roman"/>
              </a:rPr>
              <a:t>de</a:t>
            </a:r>
            <a:r>
              <a:rPr sz="1100" spc="-15" dirty="0">
                <a:latin typeface="Times New Roman"/>
                <a:cs typeface="Times New Roman"/>
              </a:rPr>
              <a:t> </a:t>
            </a:r>
            <a:r>
              <a:rPr sz="1100" dirty="0">
                <a:latin typeface="Times New Roman"/>
                <a:cs typeface="Times New Roman"/>
              </a:rPr>
              <a:t>la</a:t>
            </a:r>
            <a:r>
              <a:rPr sz="1100" spc="-15" dirty="0">
                <a:latin typeface="Times New Roman"/>
                <a:cs typeface="Times New Roman"/>
              </a:rPr>
              <a:t> </a:t>
            </a:r>
            <a:r>
              <a:rPr sz="1100" dirty="0">
                <a:latin typeface="Times New Roman"/>
                <a:cs typeface="Times New Roman"/>
              </a:rPr>
              <a:t>sección</a:t>
            </a:r>
            <a:r>
              <a:rPr sz="1100" spc="-5" dirty="0">
                <a:latin typeface="Times New Roman"/>
                <a:cs typeface="Times New Roman"/>
              </a:rPr>
              <a:t> </a:t>
            </a:r>
            <a:r>
              <a:rPr sz="1100" spc="-25" dirty="0">
                <a:latin typeface="Times New Roman"/>
                <a:cs typeface="Times New Roman"/>
              </a:rPr>
              <a:t>con</a:t>
            </a:r>
            <a:endParaRPr sz="1100">
              <a:latin typeface="Times New Roman"/>
              <a:cs typeface="Times New Roman"/>
            </a:endParaRPr>
          </a:p>
          <a:p>
            <a:pPr marL="85725" marR="606425">
              <a:lnSpc>
                <a:spcPct val="100000"/>
              </a:lnSpc>
            </a:pPr>
            <a:r>
              <a:rPr sz="1100" dirty="0">
                <a:latin typeface="Times New Roman"/>
                <a:cs typeface="Times New Roman"/>
              </a:rPr>
              <a:t>dirección</a:t>
            </a:r>
            <a:r>
              <a:rPr sz="1100" spc="-25" dirty="0">
                <a:latin typeface="Times New Roman"/>
                <a:cs typeface="Times New Roman"/>
              </a:rPr>
              <a:t> </a:t>
            </a:r>
            <a:r>
              <a:rPr sz="1100" dirty="0">
                <a:latin typeface="Times New Roman"/>
                <a:cs typeface="Times New Roman"/>
              </a:rPr>
              <a:t>contaría</a:t>
            </a:r>
            <a:r>
              <a:rPr sz="1100" spc="-15" dirty="0">
                <a:latin typeface="Times New Roman"/>
                <a:cs typeface="Times New Roman"/>
              </a:rPr>
              <a:t> </a:t>
            </a:r>
            <a:r>
              <a:rPr sz="1100" dirty="0">
                <a:latin typeface="Times New Roman"/>
                <a:cs typeface="Times New Roman"/>
              </a:rPr>
              <a:t>al</a:t>
            </a:r>
            <a:r>
              <a:rPr sz="1100" spc="-15" dirty="0">
                <a:latin typeface="Times New Roman"/>
                <a:cs typeface="Times New Roman"/>
              </a:rPr>
              <a:t> </a:t>
            </a:r>
            <a:r>
              <a:rPr sz="1100" dirty="0">
                <a:latin typeface="Times New Roman"/>
                <a:cs typeface="Times New Roman"/>
              </a:rPr>
              <a:t>torsor</a:t>
            </a:r>
            <a:r>
              <a:rPr sz="1100" spc="-10" dirty="0">
                <a:latin typeface="Times New Roman"/>
                <a:cs typeface="Times New Roman"/>
              </a:rPr>
              <a:t> </a:t>
            </a:r>
            <a:r>
              <a:rPr sz="1100" dirty="0">
                <a:latin typeface="Times New Roman"/>
                <a:cs typeface="Times New Roman"/>
              </a:rPr>
              <a:t>sin</a:t>
            </a:r>
            <a:r>
              <a:rPr sz="1100" spc="-10" dirty="0">
                <a:latin typeface="Times New Roman"/>
                <a:cs typeface="Times New Roman"/>
              </a:rPr>
              <a:t> </a:t>
            </a:r>
            <a:r>
              <a:rPr sz="1100" dirty="0">
                <a:latin typeface="Times New Roman"/>
                <a:cs typeface="Times New Roman"/>
              </a:rPr>
              <a:t>embargo</a:t>
            </a:r>
            <a:r>
              <a:rPr sz="1100" spc="-10" dirty="0">
                <a:latin typeface="Times New Roman"/>
                <a:cs typeface="Times New Roman"/>
              </a:rPr>
              <a:t> </a:t>
            </a:r>
            <a:r>
              <a:rPr sz="1100" dirty="0">
                <a:latin typeface="Times New Roman"/>
                <a:cs typeface="Times New Roman"/>
              </a:rPr>
              <a:t>la</a:t>
            </a:r>
            <a:r>
              <a:rPr sz="1100" spc="-15" dirty="0">
                <a:latin typeface="Times New Roman"/>
                <a:cs typeface="Times New Roman"/>
              </a:rPr>
              <a:t> </a:t>
            </a:r>
            <a:r>
              <a:rPr sz="1100" dirty="0">
                <a:latin typeface="Times New Roman"/>
                <a:cs typeface="Times New Roman"/>
              </a:rPr>
              <a:t>tensión</a:t>
            </a:r>
            <a:r>
              <a:rPr sz="1100" spc="-10" dirty="0">
                <a:latin typeface="Times New Roman"/>
                <a:cs typeface="Times New Roman"/>
              </a:rPr>
              <a:t> </a:t>
            </a:r>
            <a:r>
              <a:rPr sz="1100" dirty="0">
                <a:latin typeface="Times New Roman"/>
                <a:cs typeface="Times New Roman"/>
              </a:rPr>
              <a:t>tangencial</a:t>
            </a:r>
            <a:r>
              <a:rPr sz="1100" spc="-15" dirty="0">
                <a:latin typeface="Times New Roman"/>
                <a:cs typeface="Times New Roman"/>
              </a:rPr>
              <a:t> </a:t>
            </a:r>
            <a:r>
              <a:rPr sz="1100" dirty="0">
                <a:latin typeface="Times New Roman"/>
                <a:cs typeface="Times New Roman"/>
              </a:rPr>
              <a:t>no</a:t>
            </a:r>
            <a:r>
              <a:rPr sz="1100" spc="-10" dirty="0">
                <a:latin typeface="Times New Roman"/>
                <a:cs typeface="Times New Roman"/>
              </a:rPr>
              <a:t> </a:t>
            </a:r>
            <a:r>
              <a:rPr sz="1100" dirty="0">
                <a:latin typeface="Times New Roman"/>
                <a:cs typeface="Times New Roman"/>
              </a:rPr>
              <a:t>tiene</a:t>
            </a:r>
            <a:r>
              <a:rPr sz="1100" spc="-15" dirty="0">
                <a:latin typeface="Times New Roman"/>
                <a:cs typeface="Times New Roman"/>
              </a:rPr>
              <a:t> </a:t>
            </a:r>
            <a:r>
              <a:rPr sz="1100" dirty="0">
                <a:latin typeface="Times New Roman"/>
                <a:cs typeface="Times New Roman"/>
              </a:rPr>
              <a:t>el</a:t>
            </a:r>
            <a:r>
              <a:rPr sz="1100" spc="-15" dirty="0">
                <a:latin typeface="Times New Roman"/>
                <a:cs typeface="Times New Roman"/>
              </a:rPr>
              <a:t> </a:t>
            </a:r>
            <a:r>
              <a:rPr sz="1100" dirty="0">
                <a:latin typeface="Times New Roman"/>
                <a:cs typeface="Times New Roman"/>
              </a:rPr>
              <a:t>mismo</a:t>
            </a:r>
            <a:r>
              <a:rPr sz="1100" spc="-10" dirty="0">
                <a:latin typeface="Times New Roman"/>
                <a:cs typeface="Times New Roman"/>
              </a:rPr>
              <a:t> valor </a:t>
            </a:r>
            <a:r>
              <a:rPr sz="1100" dirty="0">
                <a:latin typeface="Times New Roman"/>
                <a:cs typeface="Times New Roman"/>
              </a:rPr>
              <a:t>en</a:t>
            </a:r>
            <a:r>
              <a:rPr sz="1100" spc="-10" dirty="0">
                <a:latin typeface="Times New Roman"/>
                <a:cs typeface="Times New Roman"/>
              </a:rPr>
              <a:t> </a:t>
            </a:r>
            <a:r>
              <a:rPr sz="1100" dirty="0">
                <a:latin typeface="Times New Roman"/>
                <a:cs typeface="Times New Roman"/>
              </a:rPr>
              <a:t>todos</a:t>
            </a:r>
            <a:r>
              <a:rPr sz="1100" spc="-15" dirty="0">
                <a:latin typeface="Times New Roman"/>
                <a:cs typeface="Times New Roman"/>
              </a:rPr>
              <a:t> </a:t>
            </a:r>
            <a:r>
              <a:rPr sz="1100" dirty="0">
                <a:latin typeface="Times New Roman"/>
                <a:cs typeface="Times New Roman"/>
              </a:rPr>
              <a:t>los</a:t>
            </a:r>
            <a:r>
              <a:rPr sz="1100" spc="-15" dirty="0">
                <a:latin typeface="Times New Roman"/>
                <a:cs typeface="Times New Roman"/>
              </a:rPr>
              <a:t> </a:t>
            </a:r>
            <a:r>
              <a:rPr sz="1100" dirty="0">
                <a:latin typeface="Times New Roman"/>
                <a:cs typeface="Times New Roman"/>
              </a:rPr>
              <a:t>puntos,</a:t>
            </a:r>
            <a:r>
              <a:rPr sz="1100" spc="-10" dirty="0">
                <a:latin typeface="Times New Roman"/>
                <a:cs typeface="Times New Roman"/>
              </a:rPr>
              <a:t> </a:t>
            </a:r>
            <a:r>
              <a:rPr sz="1100" dirty="0">
                <a:latin typeface="Times New Roman"/>
                <a:cs typeface="Times New Roman"/>
              </a:rPr>
              <a:t>ya</a:t>
            </a:r>
            <a:r>
              <a:rPr sz="1100" spc="-15" dirty="0">
                <a:latin typeface="Times New Roman"/>
                <a:cs typeface="Times New Roman"/>
              </a:rPr>
              <a:t> </a:t>
            </a:r>
            <a:r>
              <a:rPr sz="1100" dirty="0">
                <a:latin typeface="Times New Roman"/>
                <a:cs typeface="Times New Roman"/>
              </a:rPr>
              <a:t>hemos</a:t>
            </a:r>
            <a:r>
              <a:rPr sz="1100" spc="-15" dirty="0">
                <a:latin typeface="Times New Roman"/>
                <a:cs typeface="Times New Roman"/>
              </a:rPr>
              <a:t> </a:t>
            </a:r>
            <a:r>
              <a:rPr sz="1100" dirty="0">
                <a:latin typeface="Times New Roman"/>
                <a:cs typeface="Times New Roman"/>
              </a:rPr>
              <a:t>deducido</a:t>
            </a:r>
            <a:r>
              <a:rPr sz="1100" spc="-10" dirty="0">
                <a:latin typeface="Times New Roman"/>
                <a:cs typeface="Times New Roman"/>
              </a:rPr>
              <a:t> </a:t>
            </a:r>
            <a:r>
              <a:rPr sz="1100" dirty="0">
                <a:latin typeface="Times New Roman"/>
                <a:cs typeface="Times New Roman"/>
              </a:rPr>
              <a:t>que</a:t>
            </a:r>
            <a:r>
              <a:rPr sz="1100" spc="-15" dirty="0">
                <a:latin typeface="Times New Roman"/>
                <a:cs typeface="Times New Roman"/>
              </a:rPr>
              <a:t> </a:t>
            </a:r>
            <a:r>
              <a:rPr sz="1100" dirty="0">
                <a:latin typeface="Times New Roman"/>
                <a:cs typeface="Times New Roman"/>
              </a:rPr>
              <a:t>la</a:t>
            </a:r>
            <a:r>
              <a:rPr sz="1100" spc="-15" dirty="0">
                <a:latin typeface="Times New Roman"/>
                <a:cs typeface="Times New Roman"/>
              </a:rPr>
              <a:t> </a:t>
            </a:r>
            <a:r>
              <a:rPr sz="1100" dirty="0">
                <a:latin typeface="Times New Roman"/>
                <a:cs typeface="Times New Roman"/>
              </a:rPr>
              <a:t>deformación</a:t>
            </a:r>
            <a:r>
              <a:rPr sz="1100" spc="-10" dirty="0">
                <a:latin typeface="Times New Roman"/>
                <a:cs typeface="Times New Roman"/>
              </a:rPr>
              <a:t> </a:t>
            </a:r>
            <a:r>
              <a:rPr sz="1100" dirty="0">
                <a:latin typeface="Times New Roman"/>
                <a:cs typeface="Times New Roman"/>
              </a:rPr>
              <a:t>cortante</a:t>
            </a:r>
            <a:r>
              <a:rPr sz="1100" spc="-10" dirty="0">
                <a:latin typeface="Times New Roman"/>
                <a:cs typeface="Times New Roman"/>
              </a:rPr>
              <a:t> aparece </a:t>
            </a:r>
            <a:r>
              <a:rPr sz="1100" dirty="0">
                <a:latin typeface="Times New Roman"/>
                <a:cs typeface="Times New Roman"/>
              </a:rPr>
              <a:t>linealmente</a:t>
            </a:r>
            <a:r>
              <a:rPr sz="1100" spc="-30" dirty="0">
                <a:latin typeface="Times New Roman"/>
                <a:cs typeface="Times New Roman"/>
              </a:rPr>
              <a:t> </a:t>
            </a:r>
            <a:r>
              <a:rPr sz="1100" dirty="0">
                <a:latin typeface="Times New Roman"/>
                <a:cs typeface="Times New Roman"/>
              </a:rPr>
              <a:t>=0</a:t>
            </a:r>
            <a:r>
              <a:rPr sz="1100" spc="-20" dirty="0">
                <a:latin typeface="Times New Roman"/>
                <a:cs typeface="Times New Roman"/>
              </a:rPr>
              <a:t> </a:t>
            </a:r>
            <a:r>
              <a:rPr sz="1100" dirty="0">
                <a:latin typeface="Times New Roman"/>
                <a:cs typeface="Times New Roman"/>
              </a:rPr>
              <a:t>y</a:t>
            </a:r>
            <a:r>
              <a:rPr sz="1100" spc="-20" dirty="0">
                <a:latin typeface="Times New Roman"/>
                <a:cs typeface="Times New Roman"/>
              </a:rPr>
              <a:t> </a:t>
            </a:r>
            <a:r>
              <a:rPr sz="1100" spc="-10" dirty="0">
                <a:latin typeface="Times New Roman"/>
                <a:cs typeface="Times New Roman"/>
              </a:rPr>
              <a:t>=max.</a:t>
            </a:r>
            <a:endParaRPr sz="1100">
              <a:latin typeface="Times New Roman"/>
              <a:cs typeface="Times New Roman"/>
            </a:endParaRPr>
          </a:p>
        </p:txBody>
      </p:sp>
      <p:grpSp>
        <p:nvGrpSpPr>
          <p:cNvPr id="4" name="object 4"/>
          <p:cNvGrpSpPr/>
          <p:nvPr/>
        </p:nvGrpSpPr>
        <p:grpSpPr>
          <a:xfrm>
            <a:off x="355649" y="2954174"/>
            <a:ext cx="4157345" cy="1712595"/>
            <a:chOff x="355649" y="2954174"/>
            <a:chExt cx="4157345" cy="1712595"/>
          </a:xfrm>
        </p:grpSpPr>
        <p:pic>
          <p:nvPicPr>
            <p:cNvPr id="5" name="object 5"/>
            <p:cNvPicPr/>
            <p:nvPr/>
          </p:nvPicPr>
          <p:blipFill>
            <a:blip r:embed="rId2" cstate="print"/>
            <a:stretch>
              <a:fillRect/>
            </a:stretch>
          </p:blipFill>
          <p:spPr>
            <a:xfrm>
              <a:off x="374700" y="2973225"/>
              <a:ext cx="4118849" cy="1674249"/>
            </a:xfrm>
            <a:prstGeom prst="rect">
              <a:avLst/>
            </a:prstGeom>
          </p:spPr>
        </p:pic>
        <p:sp>
          <p:nvSpPr>
            <p:cNvPr id="6" name="object 6"/>
            <p:cNvSpPr/>
            <p:nvPr/>
          </p:nvSpPr>
          <p:spPr>
            <a:xfrm>
              <a:off x="365174" y="2963699"/>
              <a:ext cx="4138295" cy="1693545"/>
            </a:xfrm>
            <a:custGeom>
              <a:avLst/>
              <a:gdLst/>
              <a:ahLst/>
              <a:cxnLst/>
              <a:rect l="l" t="t" r="r" b="b"/>
              <a:pathLst>
                <a:path w="4138295" h="1693545">
                  <a:moveTo>
                    <a:pt x="0" y="0"/>
                  </a:moveTo>
                  <a:lnTo>
                    <a:pt x="4137899" y="0"/>
                  </a:lnTo>
                  <a:lnTo>
                    <a:pt x="4137899" y="1693299"/>
                  </a:lnTo>
                  <a:lnTo>
                    <a:pt x="0" y="1693299"/>
                  </a:lnTo>
                  <a:lnTo>
                    <a:pt x="0" y="0"/>
                  </a:lnTo>
                  <a:close/>
                </a:path>
              </a:pathLst>
            </a:custGeom>
            <a:ln w="19049">
              <a:solidFill>
                <a:srgbClr val="595959"/>
              </a:solidFill>
            </a:ln>
          </p:spPr>
          <p:txBody>
            <a:bodyPr wrap="square" lIns="0" tIns="0" rIns="0" bIns="0" rtlCol="0"/>
            <a:lstStyle/>
            <a:p>
              <a:endParaRPr/>
            </a:p>
          </p:txBody>
        </p:sp>
      </p:grpSp>
      <p:sp>
        <p:nvSpPr>
          <p:cNvPr id="7" name="object 7"/>
          <p:cNvSpPr txBox="1"/>
          <p:nvPr/>
        </p:nvSpPr>
        <p:spPr>
          <a:xfrm>
            <a:off x="4773000" y="3019425"/>
            <a:ext cx="1861185" cy="1370330"/>
          </a:xfrm>
          <a:prstGeom prst="rect">
            <a:avLst/>
          </a:prstGeom>
          <a:ln w="19049">
            <a:solidFill>
              <a:srgbClr val="000000"/>
            </a:solidFill>
          </a:ln>
        </p:spPr>
        <p:txBody>
          <a:bodyPr vert="horz" wrap="square" lIns="0" tIns="80010" rIns="0" bIns="0" rtlCol="0">
            <a:spAutoFit/>
          </a:bodyPr>
          <a:lstStyle/>
          <a:p>
            <a:pPr marL="85725" marR="83820">
              <a:lnSpc>
                <a:spcPct val="100000"/>
              </a:lnSpc>
              <a:spcBef>
                <a:spcPts val="630"/>
              </a:spcBef>
            </a:pPr>
            <a:r>
              <a:rPr sz="1100" dirty="0">
                <a:latin typeface="Times New Roman"/>
                <a:cs typeface="Times New Roman"/>
              </a:rPr>
              <a:t>En</a:t>
            </a:r>
            <a:r>
              <a:rPr sz="1100" spc="-15" dirty="0">
                <a:latin typeface="Times New Roman"/>
                <a:cs typeface="Times New Roman"/>
              </a:rPr>
              <a:t> </a:t>
            </a:r>
            <a:r>
              <a:rPr sz="1100" dirty="0">
                <a:latin typeface="Times New Roman"/>
                <a:cs typeface="Times New Roman"/>
              </a:rPr>
              <a:t>la</a:t>
            </a:r>
            <a:r>
              <a:rPr sz="1100" spc="-20" dirty="0">
                <a:latin typeface="Times New Roman"/>
                <a:cs typeface="Times New Roman"/>
              </a:rPr>
              <a:t> </a:t>
            </a:r>
            <a:r>
              <a:rPr sz="1100" dirty="0">
                <a:latin typeface="Times New Roman"/>
                <a:cs typeface="Times New Roman"/>
              </a:rPr>
              <a:t>zona</a:t>
            </a:r>
            <a:r>
              <a:rPr sz="1100" spc="-20" dirty="0">
                <a:latin typeface="Times New Roman"/>
                <a:cs typeface="Times New Roman"/>
              </a:rPr>
              <a:t> </a:t>
            </a:r>
            <a:r>
              <a:rPr sz="1100" dirty="0">
                <a:latin typeface="Times New Roman"/>
                <a:cs typeface="Times New Roman"/>
              </a:rPr>
              <a:t>elástica</a:t>
            </a:r>
            <a:r>
              <a:rPr sz="1100" spc="-20" dirty="0">
                <a:latin typeface="Times New Roman"/>
                <a:cs typeface="Times New Roman"/>
              </a:rPr>
              <a:t> </a:t>
            </a:r>
            <a:r>
              <a:rPr sz="1100" dirty="0">
                <a:latin typeface="Times New Roman"/>
                <a:cs typeface="Times New Roman"/>
              </a:rPr>
              <a:t>de</a:t>
            </a:r>
            <a:r>
              <a:rPr sz="1100" spc="-20" dirty="0">
                <a:latin typeface="Times New Roman"/>
                <a:cs typeface="Times New Roman"/>
              </a:rPr>
              <a:t> </a:t>
            </a:r>
            <a:r>
              <a:rPr sz="1100" spc="-25" dirty="0">
                <a:latin typeface="Times New Roman"/>
                <a:cs typeface="Times New Roman"/>
              </a:rPr>
              <a:t>un </a:t>
            </a:r>
            <a:r>
              <a:rPr sz="1100" dirty="0">
                <a:latin typeface="Times New Roman"/>
                <a:cs typeface="Times New Roman"/>
              </a:rPr>
              <a:t>material</a:t>
            </a:r>
            <a:r>
              <a:rPr sz="1100" spc="-20" dirty="0">
                <a:latin typeface="Times New Roman"/>
                <a:cs typeface="Times New Roman"/>
              </a:rPr>
              <a:t> </a:t>
            </a:r>
            <a:r>
              <a:rPr sz="1100" dirty="0">
                <a:latin typeface="Times New Roman"/>
                <a:cs typeface="Times New Roman"/>
              </a:rPr>
              <a:t>se</a:t>
            </a:r>
            <a:r>
              <a:rPr sz="1100" spc="-20" dirty="0">
                <a:latin typeface="Times New Roman"/>
                <a:cs typeface="Times New Roman"/>
              </a:rPr>
              <a:t> </a:t>
            </a:r>
            <a:r>
              <a:rPr sz="1100" dirty="0">
                <a:latin typeface="Times New Roman"/>
                <a:cs typeface="Times New Roman"/>
              </a:rPr>
              <a:t>cumple</a:t>
            </a:r>
            <a:r>
              <a:rPr sz="1100" spc="-20" dirty="0">
                <a:latin typeface="Times New Roman"/>
                <a:cs typeface="Times New Roman"/>
              </a:rPr>
              <a:t> </a:t>
            </a:r>
            <a:r>
              <a:rPr sz="1100" dirty="0">
                <a:latin typeface="Times New Roman"/>
                <a:cs typeface="Times New Roman"/>
              </a:rPr>
              <a:t>la</a:t>
            </a:r>
            <a:r>
              <a:rPr sz="1100" spc="-20" dirty="0">
                <a:latin typeface="Times New Roman"/>
                <a:cs typeface="Times New Roman"/>
              </a:rPr>
              <a:t> </a:t>
            </a:r>
            <a:r>
              <a:rPr sz="1100" dirty="0">
                <a:latin typeface="Times New Roman"/>
                <a:cs typeface="Times New Roman"/>
              </a:rPr>
              <a:t>ley</a:t>
            </a:r>
            <a:r>
              <a:rPr sz="1100" spc="-10" dirty="0">
                <a:latin typeface="Times New Roman"/>
                <a:cs typeface="Times New Roman"/>
              </a:rPr>
              <a:t> </a:t>
            </a:r>
            <a:r>
              <a:rPr sz="1100" spc="-25" dirty="0">
                <a:latin typeface="Times New Roman"/>
                <a:cs typeface="Times New Roman"/>
              </a:rPr>
              <a:t>de </a:t>
            </a:r>
            <a:r>
              <a:rPr sz="1100" dirty="0">
                <a:latin typeface="Times New Roman"/>
                <a:cs typeface="Times New Roman"/>
              </a:rPr>
              <a:t>Hooke</a:t>
            </a:r>
            <a:r>
              <a:rPr sz="1100" spc="-35" dirty="0">
                <a:latin typeface="Times New Roman"/>
                <a:cs typeface="Times New Roman"/>
              </a:rPr>
              <a:t> </a:t>
            </a:r>
            <a:r>
              <a:rPr sz="1100" dirty="0">
                <a:latin typeface="Times New Roman"/>
                <a:cs typeface="Times New Roman"/>
              </a:rPr>
              <a:t>es</a:t>
            </a:r>
            <a:r>
              <a:rPr sz="1100" spc="-15" dirty="0">
                <a:latin typeface="Times New Roman"/>
                <a:cs typeface="Times New Roman"/>
              </a:rPr>
              <a:t> </a:t>
            </a:r>
            <a:r>
              <a:rPr sz="1100" dirty="0">
                <a:latin typeface="Times New Roman"/>
                <a:cs typeface="Times New Roman"/>
              </a:rPr>
              <a:t>decir</a:t>
            </a:r>
            <a:r>
              <a:rPr sz="1100" spc="-15" dirty="0">
                <a:latin typeface="Times New Roman"/>
                <a:cs typeface="Times New Roman"/>
              </a:rPr>
              <a:t> </a:t>
            </a:r>
            <a:r>
              <a:rPr sz="1100" spc="-10" dirty="0">
                <a:latin typeface="Times New Roman"/>
                <a:cs typeface="Times New Roman"/>
              </a:rPr>
              <a:t>LA</a:t>
            </a:r>
            <a:r>
              <a:rPr sz="1100" spc="-65" dirty="0">
                <a:latin typeface="Times New Roman"/>
                <a:cs typeface="Times New Roman"/>
              </a:rPr>
              <a:t> </a:t>
            </a:r>
            <a:r>
              <a:rPr sz="1100" spc="-10" dirty="0">
                <a:latin typeface="Times New Roman"/>
                <a:cs typeface="Times New Roman"/>
              </a:rPr>
              <a:t>TENSIÓN </a:t>
            </a:r>
            <a:r>
              <a:rPr sz="1100" spc="-25" dirty="0">
                <a:latin typeface="Times New Roman"/>
                <a:cs typeface="Times New Roman"/>
              </a:rPr>
              <a:t>TANGENCIAL</a:t>
            </a:r>
            <a:r>
              <a:rPr sz="1100" spc="-30" dirty="0">
                <a:latin typeface="Times New Roman"/>
                <a:cs typeface="Times New Roman"/>
              </a:rPr>
              <a:t> </a:t>
            </a:r>
            <a:r>
              <a:rPr sz="1100" dirty="0">
                <a:latin typeface="Times New Roman"/>
                <a:cs typeface="Times New Roman"/>
              </a:rPr>
              <a:t>=</a:t>
            </a:r>
            <a:r>
              <a:rPr sz="1100" spc="20" dirty="0">
                <a:latin typeface="Times New Roman"/>
                <a:cs typeface="Times New Roman"/>
              </a:rPr>
              <a:t> </a:t>
            </a:r>
            <a:r>
              <a:rPr sz="1100" spc="-10" dirty="0">
                <a:latin typeface="Times New Roman"/>
                <a:cs typeface="Times New Roman"/>
              </a:rPr>
              <a:t>MÓDULO </a:t>
            </a:r>
            <a:r>
              <a:rPr sz="1100" dirty="0">
                <a:latin typeface="Times New Roman"/>
                <a:cs typeface="Times New Roman"/>
              </a:rPr>
              <a:t>DE</a:t>
            </a:r>
            <a:r>
              <a:rPr sz="1100" spc="-25" dirty="0">
                <a:latin typeface="Times New Roman"/>
                <a:cs typeface="Times New Roman"/>
              </a:rPr>
              <a:t> </a:t>
            </a:r>
            <a:r>
              <a:rPr sz="1100" spc="-10" dirty="0">
                <a:latin typeface="Times New Roman"/>
                <a:cs typeface="Times New Roman"/>
              </a:rPr>
              <a:t>ELASTICIDAD </a:t>
            </a:r>
            <a:r>
              <a:rPr sz="1100" spc="-20" dirty="0">
                <a:latin typeface="Times New Roman"/>
                <a:cs typeface="Times New Roman"/>
              </a:rPr>
              <a:t>TRANSVERSAL </a:t>
            </a:r>
            <a:r>
              <a:rPr sz="1100" dirty="0">
                <a:latin typeface="Times New Roman"/>
                <a:cs typeface="Times New Roman"/>
              </a:rPr>
              <a:t>(</a:t>
            </a:r>
            <a:r>
              <a:rPr sz="1100" spc="30" dirty="0">
                <a:latin typeface="Times New Roman"/>
                <a:cs typeface="Times New Roman"/>
              </a:rPr>
              <a:t> </a:t>
            </a:r>
            <a:r>
              <a:rPr sz="1100" dirty="0">
                <a:latin typeface="Times New Roman"/>
                <a:cs typeface="Times New Roman"/>
              </a:rPr>
              <a:t>G</a:t>
            </a:r>
            <a:r>
              <a:rPr sz="1100" spc="25" dirty="0">
                <a:latin typeface="Times New Roman"/>
                <a:cs typeface="Times New Roman"/>
              </a:rPr>
              <a:t> </a:t>
            </a:r>
            <a:r>
              <a:rPr sz="1100" spc="-50" dirty="0">
                <a:latin typeface="Times New Roman"/>
                <a:cs typeface="Times New Roman"/>
              </a:rPr>
              <a:t>)</a:t>
            </a:r>
            <a:endParaRPr sz="1100">
              <a:latin typeface="Times New Roman"/>
              <a:cs typeface="Times New Roman"/>
            </a:endParaRPr>
          </a:p>
        </p:txBody>
      </p:sp>
      <p:grpSp>
        <p:nvGrpSpPr>
          <p:cNvPr id="8" name="object 8"/>
          <p:cNvGrpSpPr/>
          <p:nvPr/>
        </p:nvGrpSpPr>
        <p:grpSpPr>
          <a:xfrm>
            <a:off x="5998764" y="2616823"/>
            <a:ext cx="913130" cy="264795"/>
            <a:chOff x="5998764" y="2616823"/>
            <a:chExt cx="913130" cy="264795"/>
          </a:xfrm>
        </p:grpSpPr>
        <p:sp>
          <p:nvSpPr>
            <p:cNvPr id="9" name="object 9"/>
            <p:cNvSpPr/>
            <p:nvPr/>
          </p:nvSpPr>
          <p:spPr>
            <a:xfrm>
              <a:off x="6039192" y="2647549"/>
              <a:ext cx="826135" cy="203835"/>
            </a:xfrm>
            <a:custGeom>
              <a:avLst/>
              <a:gdLst/>
              <a:ahLst/>
              <a:cxnLst/>
              <a:rect l="l" t="t" r="r" b="b"/>
              <a:pathLst>
                <a:path w="826134" h="203835">
                  <a:moveTo>
                    <a:pt x="0" y="203301"/>
                  </a:moveTo>
                  <a:lnTo>
                    <a:pt x="2679" y="201599"/>
                  </a:lnTo>
                  <a:lnTo>
                    <a:pt x="4824" y="200248"/>
                  </a:lnTo>
                  <a:lnTo>
                    <a:pt x="6974" y="198906"/>
                  </a:lnTo>
                  <a:lnTo>
                    <a:pt x="9130" y="197572"/>
                  </a:lnTo>
                  <a:lnTo>
                    <a:pt x="13441" y="194904"/>
                  </a:lnTo>
                  <a:lnTo>
                    <a:pt x="48486" y="174454"/>
                  </a:lnTo>
                  <a:lnTo>
                    <a:pt x="102594" y="146340"/>
                  </a:lnTo>
                  <a:lnTo>
                    <a:pt x="158393" y="121193"/>
                  </a:lnTo>
                  <a:lnTo>
                    <a:pt x="204123" y="103117"/>
                  </a:lnTo>
                  <a:lnTo>
                    <a:pt x="250717" y="86777"/>
                  </a:lnTo>
                  <a:lnTo>
                    <a:pt x="298078" y="72100"/>
                  </a:lnTo>
                  <a:lnTo>
                    <a:pt x="346109" y="59014"/>
                  </a:lnTo>
                  <a:lnTo>
                    <a:pt x="394711" y="47446"/>
                  </a:lnTo>
                  <a:lnTo>
                    <a:pt x="443790" y="37324"/>
                  </a:lnTo>
                  <a:lnTo>
                    <a:pt x="493246" y="28576"/>
                  </a:lnTo>
                  <a:lnTo>
                    <a:pt x="542982" y="21128"/>
                  </a:lnTo>
                  <a:lnTo>
                    <a:pt x="592903" y="14908"/>
                  </a:lnTo>
                  <a:lnTo>
                    <a:pt x="642909" y="9844"/>
                  </a:lnTo>
                  <a:lnTo>
                    <a:pt x="705390" y="5030"/>
                  </a:lnTo>
                  <a:lnTo>
                    <a:pt x="767664" y="1766"/>
                  </a:lnTo>
                  <a:lnTo>
                    <a:pt x="808973" y="377"/>
                  </a:lnTo>
                  <a:lnTo>
                    <a:pt x="814120" y="251"/>
                  </a:lnTo>
                  <a:lnTo>
                    <a:pt x="825549" y="0"/>
                  </a:lnTo>
                </a:path>
              </a:pathLst>
            </a:custGeom>
            <a:ln w="19049">
              <a:solidFill>
                <a:srgbClr val="212121"/>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5998764" y="2811549"/>
              <a:ext cx="79729" cy="69956"/>
            </a:xfrm>
            <a:prstGeom prst="rect">
              <a:avLst/>
            </a:prstGeom>
          </p:spPr>
        </p:pic>
        <p:sp>
          <p:nvSpPr>
            <p:cNvPr id="11" name="object 11"/>
            <p:cNvSpPr/>
            <p:nvPr/>
          </p:nvSpPr>
          <p:spPr>
            <a:xfrm>
              <a:off x="6843099" y="2626348"/>
              <a:ext cx="59690" cy="43180"/>
            </a:xfrm>
            <a:custGeom>
              <a:avLst/>
              <a:gdLst/>
              <a:ahLst/>
              <a:cxnLst/>
              <a:rect l="l" t="t" r="r" b="b"/>
              <a:pathLst>
                <a:path w="59690" h="43180">
                  <a:moveTo>
                    <a:pt x="442" y="42844"/>
                  </a:moveTo>
                  <a:lnTo>
                    <a:pt x="21643" y="21200"/>
                  </a:lnTo>
                  <a:lnTo>
                    <a:pt x="0" y="0"/>
                  </a:lnTo>
                  <a:lnTo>
                    <a:pt x="59078" y="20814"/>
                  </a:lnTo>
                  <a:lnTo>
                    <a:pt x="442" y="42844"/>
                  </a:lnTo>
                  <a:close/>
                </a:path>
              </a:pathLst>
            </a:custGeom>
            <a:solidFill>
              <a:srgbClr val="212121"/>
            </a:solidFill>
          </p:spPr>
          <p:txBody>
            <a:bodyPr wrap="square" lIns="0" tIns="0" rIns="0" bIns="0" rtlCol="0"/>
            <a:lstStyle/>
            <a:p>
              <a:endParaRPr/>
            </a:p>
          </p:txBody>
        </p:sp>
        <p:sp>
          <p:nvSpPr>
            <p:cNvPr id="12" name="object 12"/>
            <p:cNvSpPr/>
            <p:nvPr/>
          </p:nvSpPr>
          <p:spPr>
            <a:xfrm>
              <a:off x="6843099" y="2626348"/>
              <a:ext cx="59690" cy="43180"/>
            </a:xfrm>
            <a:custGeom>
              <a:avLst/>
              <a:gdLst/>
              <a:ahLst/>
              <a:cxnLst/>
              <a:rect l="l" t="t" r="r" b="b"/>
              <a:pathLst>
                <a:path w="59690" h="43180">
                  <a:moveTo>
                    <a:pt x="21643" y="21200"/>
                  </a:moveTo>
                  <a:lnTo>
                    <a:pt x="442" y="42844"/>
                  </a:lnTo>
                  <a:lnTo>
                    <a:pt x="59078" y="20814"/>
                  </a:lnTo>
                  <a:lnTo>
                    <a:pt x="0" y="0"/>
                  </a:lnTo>
                  <a:lnTo>
                    <a:pt x="21643" y="21200"/>
                  </a:lnTo>
                  <a:close/>
                </a:path>
              </a:pathLst>
            </a:custGeom>
            <a:ln w="19049">
              <a:solidFill>
                <a:srgbClr val="212121"/>
              </a:solidFill>
            </a:ln>
          </p:spPr>
          <p:txBody>
            <a:bodyPr wrap="square" lIns="0" tIns="0" rIns="0" bIns="0" rtlCol="0"/>
            <a:lstStyle/>
            <a:p>
              <a:endParaRPr/>
            </a:p>
          </p:txBody>
        </p:sp>
      </p:grpSp>
      <p:grpSp>
        <p:nvGrpSpPr>
          <p:cNvPr id="13" name="object 13"/>
          <p:cNvGrpSpPr/>
          <p:nvPr/>
        </p:nvGrpSpPr>
        <p:grpSpPr>
          <a:xfrm>
            <a:off x="6239374" y="1719147"/>
            <a:ext cx="2642870" cy="743585"/>
            <a:chOff x="6239374" y="1719147"/>
            <a:chExt cx="2642870" cy="743585"/>
          </a:xfrm>
        </p:grpSpPr>
        <p:pic>
          <p:nvPicPr>
            <p:cNvPr id="14" name="object 14"/>
            <p:cNvPicPr/>
            <p:nvPr/>
          </p:nvPicPr>
          <p:blipFill>
            <a:blip r:embed="rId4" cstate="print"/>
            <a:stretch>
              <a:fillRect/>
            </a:stretch>
          </p:blipFill>
          <p:spPr>
            <a:xfrm>
              <a:off x="6258425" y="1738197"/>
              <a:ext cx="2604274" cy="704949"/>
            </a:xfrm>
            <a:prstGeom prst="rect">
              <a:avLst/>
            </a:prstGeom>
          </p:spPr>
        </p:pic>
        <p:sp>
          <p:nvSpPr>
            <p:cNvPr id="15" name="object 15"/>
            <p:cNvSpPr/>
            <p:nvPr/>
          </p:nvSpPr>
          <p:spPr>
            <a:xfrm>
              <a:off x="6248899" y="1728672"/>
              <a:ext cx="2623820" cy="724535"/>
            </a:xfrm>
            <a:custGeom>
              <a:avLst/>
              <a:gdLst/>
              <a:ahLst/>
              <a:cxnLst/>
              <a:rect l="l" t="t" r="r" b="b"/>
              <a:pathLst>
                <a:path w="2623820" h="724535">
                  <a:moveTo>
                    <a:pt x="0" y="0"/>
                  </a:moveTo>
                  <a:lnTo>
                    <a:pt x="2623324" y="0"/>
                  </a:lnTo>
                  <a:lnTo>
                    <a:pt x="2623324" y="723999"/>
                  </a:lnTo>
                  <a:lnTo>
                    <a:pt x="0" y="723999"/>
                  </a:lnTo>
                  <a:lnTo>
                    <a:pt x="0" y="0"/>
                  </a:lnTo>
                  <a:close/>
                </a:path>
              </a:pathLst>
            </a:custGeom>
            <a:ln w="19049">
              <a:solidFill>
                <a:srgbClr val="595959"/>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TotalTime>
  <Words>2250</Words>
  <Application>Microsoft Office PowerPoint</Application>
  <PresentationFormat>Presentación en pantalla (16:9)</PresentationFormat>
  <Paragraphs>148</Paragraphs>
  <Slides>38</Slides>
  <Notes>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38</vt:i4>
      </vt:variant>
    </vt:vector>
  </HeadingPairs>
  <TitlesOfParts>
    <vt:vector size="48" baseType="lpstr">
      <vt:lpstr>Arial</vt:lpstr>
      <vt:lpstr>Arial MT</vt:lpstr>
      <vt:lpstr>Calibri</vt:lpstr>
      <vt:lpstr>Comfortaa</vt:lpstr>
      <vt:lpstr>Courier New</vt:lpstr>
      <vt:lpstr>Tahoma</vt:lpstr>
      <vt:lpstr>Times New Roman</vt:lpstr>
      <vt:lpstr>Trebuchet MS</vt:lpstr>
      <vt:lpstr>Verdana</vt:lpstr>
      <vt:lpstr>Office Theme</vt:lpstr>
      <vt:lpstr>MÁQUINAS DE ASEDIO Y ASALTO EN LAS EDADES ANTIGUA Y MEDIA.</vt:lpstr>
      <vt:lpstr>Principios Físicos Máquinas de Asedio</vt:lpstr>
      <vt:lpstr>Presentación de PowerPoint</vt:lpstr>
      <vt:lpstr>Presentación de PowerPoint</vt:lpstr>
      <vt:lpstr>DEFINICIÓN:</vt:lpstr>
      <vt:lpstr>El esfuerzo de torsión limitado a barras con geometría circular:</vt:lpstr>
      <vt:lpstr>Presentación de PowerPoint</vt:lpstr>
      <vt:lpstr>Presentación de PowerPoint</vt:lpstr>
      <vt:lpstr>TENSION TANGENCIAL:</vt:lpstr>
      <vt:lpstr>Presentación de PowerPoint</vt:lpstr>
      <vt:lpstr>02 TENSIÓN</vt:lpstr>
      <vt:lpstr>DEFINICIÓN</vt:lpstr>
      <vt:lpstr>EJEMPLOS</vt:lpstr>
      <vt:lpstr>BALISTA Y ONAGRO</vt:lpstr>
      <vt:lpstr>Presentación de PowerPoint</vt:lpstr>
      <vt:lpstr>TRAYECTORIA RECTILÍNEA</vt:lpstr>
      <vt:lpstr>ARIETE Y BALISTA</vt:lpstr>
      <vt:lpstr>TRAYECTORIA PARABÓLICA</vt:lpstr>
      <vt:lpstr>CATAPULTA, ONAGRO Y BOMBARDA</vt:lpstr>
      <vt:lpstr>TRAYECTORIA BALÍSTICA COMPLEJA</vt:lpstr>
      <vt:lpstr>TRABUCO Y MANGONEL</vt:lpstr>
      <vt:lpstr>Presentación de PowerPoint</vt:lpstr>
      <vt:lpstr>Asedio de Laquis (701 a.c)</vt:lpstr>
      <vt:lpstr>Presentación de PowerPoint</vt:lpstr>
      <vt:lpstr>Sitio de Tiro(332 ac)</vt:lpstr>
      <vt:lpstr>Presentación de PowerPoint</vt:lpstr>
      <vt:lpstr>Sitio de Rodas (305 ac)</vt:lpstr>
      <vt:lpstr>Presentación de PowerPoint</vt:lpstr>
      <vt:lpstr>Asedio de Sagunto (219 a.c)</vt:lpstr>
      <vt:lpstr>ARMAS INCENDIARARIAS</vt:lpstr>
      <vt:lpstr>Presentación de PowerPoint</vt:lpstr>
      <vt:lpstr>Asedio de Constantinopla (1453)</vt:lpstr>
      <vt:lpstr>¿CÓMO ACTUABA EL  FUEGO GRIEGO ?</vt:lpstr>
      <vt:lpstr>Presentación de PowerPoint</vt:lpstr>
      <vt:lpstr>CONCLUSIONES</vt:lpstr>
      <vt:lpstr>FORTIFICACIONES VAUBAN.</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Principios Fisicos Maquinas de Asedio</dc:title>
  <dc:creator>Luis Boué Monje</dc:creator>
  <cp:lastModifiedBy>Luis Boué Monje</cp:lastModifiedBy>
  <cp:revision>24</cp:revision>
  <dcterms:created xsi:type="dcterms:W3CDTF">2025-03-09T10:46:06Z</dcterms:created>
  <dcterms:modified xsi:type="dcterms:W3CDTF">2025-03-10T10:35:06Z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2025-03-09T00:00:00Z</vt:filetime>
  </property>
  <property fmtid="{D5CDD505-2E9C-101B-9397-08002B2CF9AE}" pid="3" name="Creator">
    <vt:lpwstr>Google</vt:lpwstr>
  </property>
  <property fmtid="{D5CDD505-2E9C-101B-9397-08002B2CF9AE}" pid="4" name="LastSaved">
    <vt:filetime>2025-03-09T00:00:00Z</vt:filetime>
  </property>
</Properties>
</file>